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70" r:id="rId3"/>
    <p:sldId id="272" r:id="rId4"/>
    <p:sldId id="273" r:id="rId5"/>
    <p:sldId id="274" r:id="rId6"/>
    <p:sldId id="276" r:id="rId7"/>
    <p:sldId id="278" r:id="rId8"/>
    <p:sldId id="277" r:id="rId9"/>
    <p:sldId id="280" r:id="rId10"/>
    <p:sldId id="279" r:id="rId11"/>
    <p:sldId id="271" r:id="rId12"/>
    <p:sldId id="284" r:id="rId13"/>
    <p:sldId id="281" r:id="rId1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9" autoAdjust="0"/>
  </p:normalViewPr>
  <p:slideViewPr>
    <p:cSldViewPr>
      <p:cViewPr varScale="1">
        <p:scale>
          <a:sx n="71" d="100"/>
          <a:sy n="71" d="100"/>
        </p:scale>
        <p:origin x="540" y="6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03BB1E6-8E91-4FF6-BBB6-D687F49E6C58}" type="datetimeFigureOut">
              <a:rPr lang="en-US" smtClean="0"/>
              <a:t>7/24/2018</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D34D9FF-5E9F-43F8-B66B-567F49A4B047}" type="slidenum">
              <a:rPr lang="en-US" smtClean="0"/>
              <a:t>‹#›</a:t>
            </a:fld>
            <a:endParaRPr lang="en-US"/>
          </a:p>
        </p:txBody>
      </p:sp>
    </p:spTree>
    <p:extLst>
      <p:ext uri="{BB962C8B-B14F-4D97-AF65-F5344CB8AC3E}">
        <p14:creationId xmlns:p14="http://schemas.microsoft.com/office/powerpoint/2010/main" val="235595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xmlns="" id="{D53C2E7B-8F39-474F-A5BB-F978BF1090B5}"/>
              </a:ext>
            </a:extLst>
          </p:cNvPr>
          <p:cNvSpPr>
            <a:spLocks noGrp="1" noRot="1" noChangeAspect="1" noTextEdit="1"/>
          </p:cNvSpPr>
          <p:nvPr>
            <p:ph type="sldImg"/>
          </p:nvPr>
        </p:nvSpPr>
        <p:spPr>
          <a:xfrm>
            <a:off x="2366963" y="609600"/>
            <a:ext cx="5341937" cy="3005138"/>
          </a:xfrm>
        </p:spPr>
      </p:sp>
      <p:sp>
        <p:nvSpPr>
          <p:cNvPr id="6147" name="Заметки 2">
            <a:extLst>
              <a:ext uri="{FF2B5EF4-FFF2-40B4-BE49-F238E27FC236}">
                <a16:creationId xmlns:a16="http://schemas.microsoft.com/office/drawing/2014/main" xmlns="" id="{BE904752-3124-4280-A21C-6944722061DC}"/>
              </a:ext>
            </a:extLst>
          </p:cNvPr>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ru-RU" altLang="ru-RU"/>
              <a:t>Заболеваемость ТБ в тюрьмах выше, чем среди общего населения</a:t>
            </a:r>
            <a:endParaRPr lang="en-US" altLang="ru-RU"/>
          </a:p>
          <a:p>
            <a:pPr lvl="1"/>
            <a:r>
              <a:rPr lang="ru-RU" altLang="ru-RU"/>
              <a:t>Глобально </a:t>
            </a:r>
            <a:r>
              <a:rPr lang="en-US" altLang="ru-RU"/>
              <a:t>– </a:t>
            </a:r>
            <a:r>
              <a:rPr lang="ru-RU" altLang="ru-RU"/>
              <a:t>до </a:t>
            </a:r>
            <a:r>
              <a:rPr lang="en-US" altLang="ru-RU"/>
              <a:t>64 </a:t>
            </a:r>
            <a:r>
              <a:rPr lang="ru-RU" altLang="ru-RU"/>
              <a:t>раз</a:t>
            </a:r>
            <a:endParaRPr lang="en-US" altLang="ru-RU" i="1"/>
          </a:p>
          <a:p>
            <a:endParaRPr lang="ru-RU" altLang="ru-RU"/>
          </a:p>
        </p:txBody>
      </p:sp>
      <p:sp>
        <p:nvSpPr>
          <p:cNvPr id="6148" name="Номер слайда 3">
            <a:extLst>
              <a:ext uri="{FF2B5EF4-FFF2-40B4-BE49-F238E27FC236}">
                <a16:creationId xmlns:a16="http://schemas.microsoft.com/office/drawing/2014/main" xmlns="" id="{2066B5E7-78DA-461A-8FE8-E944390F8721}"/>
              </a:ext>
            </a:extLst>
          </p:cNvPr>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07FBC181-DFA6-449F-9386-F3FC6916935F}" type="slidenum">
              <a:rPr lang="ru-RU" altLang="ru-RU">
                <a:solidFill>
                  <a:srgbClr val="000000"/>
                </a:solidFill>
                <a:latin typeface="Times New Roman" panose="02020603050405020304" pitchFamily="18" charset="0"/>
              </a:rPr>
              <a:pPr>
                <a:lnSpc>
                  <a:spcPct val="95000"/>
                </a:lnSpc>
              </a:pPr>
              <a:t>3</a:t>
            </a:fld>
            <a:endParaRPr lang="ru-RU" altLang="ru-RU">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6785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xmlns="" id="{69C0F3DB-0BE0-494F-A34F-1DEA56D4C43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FF1A4F0-164D-40A1-9291-F0A17E4AED29}" type="slidenum">
              <a:rPr lang="et-EE" altLang="en-US">
                <a:solidFill>
                  <a:srgbClr val="000000"/>
                </a:solidFill>
                <a:latin typeface="Times New Roman" panose="02020603050405020304" pitchFamily="18" charset="0"/>
              </a:rPr>
              <a:pPr>
                <a:lnSpc>
                  <a:spcPct val="95000"/>
                </a:lnSpc>
              </a:pPr>
              <a:t>9</a:t>
            </a:fld>
            <a:endParaRPr lang="et-EE" altLang="en-US">
              <a:solidFill>
                <a:srgbClr val="000000"/>
              </a:solidFill>
              <a:latin typeface="Times New Roman" panose="02020603050405020304" pitchFamily="18" charset="0"/>
            </a:endParaRPr>
          </a:p>
        </p:txBody>
      </p:sp>
      <p:sp>
        <p:nvSpPr>
          <p:cNvPr id="9219" name="Rectangle 1">
            <a:extLst>
              <a:ext uri="{FF2B5EF4-FFF2-40B4-BE49-F238E27FC236}">
                <a16:creationId xmlns:a16="http://schemas.microsoft.com/office/drawing/2014/main" xmlns="" id="{2454C6DC-7A72-43D4-A652-3D42A6F633A9}"/>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xmlns="" id="{C4FC6AFB-1885-469A-BA20-8B1C764377E2}"/>
              </a:ext>
            </a:extLst>
          </p:cNvPr>
          <p:cNvSpPr txBox="1">
            <a:spLocks noGrp="1" noChangeArrowheads="1"/>
          </p:cNvSpPr>
          <p:nvPr>
            <p:ph type="body" idx="1"/>
          </p:nvPr>
        </p:nvSpPr>
        <p:spPr>
          <a:xfrm>
            <a:off x="914400" y="3257550"/>
            <a:ext cx="7315200" cy="3086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0359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year of commitments</a:t>
            </a:r>
            <a:r>
              <a:rPr lang="en-GB" baseline="0" dirty="0"/>
              <a:t> and action to end TB</a:t>
            </a:r>
            <a:endParaRPr lang="en-US" dirty="0"/>
          </a:p>
        </p:txBody>
      </p:sp>
      <p:sp>
        <p:nvSpPr>
          <p:cNvPr id="4" name="Slide Number Placeholder 3"/>
          <p:cNvSpPr>
            <a:spLocks noGrp="1"/>
          </p:cNvSpPr>
          <p:nvPr>
            <p:ph type="sldNum" sz="quarter" idx="10"/>
          </p:nvPr>
        </p:nvSpPr>
        <p:spPr/>
        <p:txBody>
          <a:bodyPr/>
          <a:lstStyle/>
          <a:p>
            <a:fld id="{822A00AB-CD15-433A-A355-4988AFD51729}" type="slidenum">
              <a:rPr lang="en-GB" smtClean="0"/>
              <a:t>11</a:t>
            </a:fld>
            <a:endParaRPr lang="en-GB"/>
          </a:p>
        </p:txBody>
      </p:sp>
    </p:spTree>
    <p:extLst>
      <p:ext uri="{BB962C8B-B14F-4D97-AF65-F5344CB8AC3E}">
        <p14:creationId xmlns:p14="http://schemas.microsoft.com/office/powerpoint/2010/main" val="3201218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70412" cy="25717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8E4ECFC-207A-4244-8C69-69296D040E18}" type="slidenum">
              <a:rPr lang="en-GB" smtClean="0"/>
              <a:pPr>
                <a:defRPr/>
              </a:pPr>
              <a:t>12</a:t>
            </a:fld>
            <a:endParaRPr lang="en-GB"/>
          </a:p>
        </p:txBody>
      </p:sp>
    </p:spTree>
    <p:extLst>
      <p:ext uri="{BB962C8B-B14F-4D97-AF65-F5344CB8AC3E}">
        <p14:creationId xmlns:p14="http://schemas.microsoft.com/office/powerpoint/2010/main" val="4286337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144278-093F-4178-ABD2-CBB9C117E4A8}"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8" y="0"/>
            <a:ext cx="9138244" cy="5143500"/>
          </a:xfrm>
          <a:prstGeom prst="rect">
            <a:avLst/>
          </a:prstGeom>
        </p:spPr>
      </p:pic>
    </p:spTree>
    <p:extLst>
      <p:ext uri="{BB962C8B-B14F-4D97-AF65-F5344CB8AC3E}">
        <p14:creationId xmlns:p14="http://schemas.microsoft.com/office/powerpoint/2010/main" val="60901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4278-093F-4178-ABD2-CBB9C117E4A8}"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9027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4278-093F-4178-ABD2-CBB9C117E4A8}"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582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5532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144278-093F-4178-ABD2-CBB9C117E4A8}"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325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44278-093F-4178-ABD2-CBB9C117E4A8}"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2323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144278-093F-4178-ABD2-CBB9C117E4A8}"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44399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144278-093F-4178-ABD2-CBB9C117E4A8}"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16719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144278-093F-4178-ABD2-CBB9C117E4A8}"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362831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44278-093F-4178-ABD2-CBB9C117E4A8}"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72222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203685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44278-093F-4178-ABD2-CBB9C117E4A8}"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C12AE-189F-46E6-94BB-12FB54E35028}" type="slidenum">
              <a:rPr lang="en-US" smtClean="0"/>
              <a:t>‹#›</a:t>
            </a:fld>
            <a:endParaRPr lang="en-US"/>
          </a:p>
        </p:txBody>
      </p:sp>
    </p:spTree>
    <p:extLst>
      <p:ext uri="{BB962C8B-B14F-4D97-AF65-F5344CB8AC3E}">
        <p14:creationId xmlns:p14="http://schemas.microsoft.com/office/powerpoint/2010/main" val="426349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28837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144278-093F-4178-ABD2-CBB9C117E4A8}" type="datetimeFigureOut">
              <a:rPr lang="en-US" smtClean="0"/>
              <a:t>7/24/2018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CC12AE-189F-46E6-94BB-12FB54E35028}"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 y="4381500"/>
            <a:ext cx="9140952" cy="762000"/>
          </a:xfrm>
          <a:prstGeom prst="rect">
            <a:avLst/>
          </a:prstGeom>
        </p:spPr>
      </p:pic>
    </p:spTree>
    <p:extLst>
      <p:ext uri="{BB962C8B-B14F-4D97-AF65-F5344CB8AC3E}">
        <p14:creationId xmlns:p14="http://schemas.microsoft.com/office/powerpoint/2010/main" val="837903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000" kern="1200">
          <a:solidFill>
            <a:srgbClr val="00558E"/>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2.bin"/><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10" Type="http://schemas.microsoft.com/office/2007/relationships/hdphoto" Target="../media/hdphoto1.wdp"/><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uro.who.int/__data/assets/pdf_file/0003/360543/TB-prisons-9789289052917-eng.PDF?ua=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euro.who.int/en/health-topics/communicable-diseases/tuberculosis/partners-and-networks/who-collaborating-centre-in-azerbaijan-on-tuberculosis-in-prison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599B4-6D9E-43EE-9D4C-A95878F94478}"/>
              </a:ext>
            </a:extLst>
          </p:cNvPr>
          <p:cNvSpPr>
            <a:spLocks noGrp="1"/>
          </p:cNvSpPr>
          <p:nvPr>
            <p:ph type="ctrTitle"/>
          </p:nvPr>
        </p:nvSpPr>
        <p:spPr>
          <a:xfrm>
            <a:off x="1115616" y="555526"/>
            <a:ext cx="6912768" cy="1790939"/>
          </a:xfrm>
        </p:spPr>
        <p:txBody>
          <a:bodyPr anchor="b">
            <a:normAutofit/>
          </a:bodyPr>
          <a:lstStyle/>
          <a:p>
            <a:r>
              <a:rPr lang="en-US" sz="3800" dirty="0"/>
              <a:t>Knowledge gaps in formulating TB Control Policies for Prisons</a:t>
            </a:r>
            <a:endParaRPr lang="ru-RU" sz="3800" dirty="0"/>
          </a:p>
        </p:txBody>
      </p:sp>
      <p:sp>
        <p:nvSpPr>
          <p:cNvPr id="3" name="Subtitle 2">
            <a:extLst>
              <a:ext uri="{FF2B5EF4-FFF2-40B4-BE49-F238E27FC236}">
                <a16:creationId xmlns:a16="http://schemas.microsoft.com/office/drawing/2014/main" xmlns="" id="{2677CA19-744B-442C-8C85-5D09C09A4F1E}"/>
              </a:ext>
            </a:extLst>
          </p:cNvPr>
          <p:cNvSpPr>
            <a:spLocks noGrp="1"/>
          </p:cNvSpPr>
          <p:nvPr>
            <p:ph type="subTitle" idx="1"/>
          </p:nvPr>
        </p:nvSpPr>
        <p:spPr>
          <a:xfrm>
            <a:off x="2044243" y="2571750"/>
            <a:ext cx="5055514" cy="511559"/>
          </a:xfrm>
        </p:spPr>
        <p:txBody>
          <a:bodyPr>
            <a:noAutofit/>
          </a:bodyPr>
          <a:lstStyle/>
          <a:p>
            <a:r>
              <a:rPr lang="en-US" sz="1400" dirty="0">
                <a:solidFill>
                  <a:schemeClr val="tx1"/>
                </a:solidFill>
              </a:rPr>
              <a:t>22</a:t>
            </a:r>
            <a:r>
              <a:rPr lang="en-US" sz="1400" baseline="30000" dirty="0">
                <a:solidFill>
                  <a:schemeClr val="tx1"/>
                </a:solidFill>
              </a:rPr>
              <a:t>nd</a:t>
            </a:r>
            <a:r>
              <a:rPr lang="en-US" sz="1400" dirty="0">
                <a:solidFill>
                  <a:schemeClr val="tx1"/>
                </a:solidFill>
              </a:rPr>
              <a:t> International AIDS Conference, </a:t>
            </a:r>
          </a:p>
          <a:p>
            <a:r>
              <a:rPr lang="en-US" sz="1400" dirty="0">
                <a:solidFill>
                  <a:schemeClr val="tx1"/>
                </a:solidFill>
              </a:rPr>
              <a:t>Amsterdam 24 July 2018</a:t>
            </a:r>
          </a:p>
          <a:p>
            <a:r>
              <a:rPr lang="en-US" sz="1800" dirty="0">
                <a:solidFill>
                  <a:schemeClr val="tx1"/>
                </a:solidFill>
              </a:rPr>
              <a:t>Dr Masoud Dara</a:t>
            </a:r>
          </a:p>
          <a:p>
            <a:r>
              <a:rPr lang="en-US" sz="1800" dirty="0">
                <a:solidFill>
                  <a:schemeClr val="tx1"/>
                </a:solidFill>
              </a:rPr>
              <a:t>Coordinator, Communicable Diseases</a:t>
            </a:r>
          </a:p>
          <a:p>
            <a:r>
              <a:rPr lang="en-US" sz="1800" dirty="0">
                <a:solidFill>
                  <a:schemeClr val="tx1"/>
                </a:solidFill>
              </a:rPr>
              <a:t>WHO Regional Office for Europe</a:t>
            </a:r>
          </a:p>
        </p:txBody>
      </p:sp>
    </p:spTree>
    <p:extLst>
      <p:ext uri="{BB962C8B-B14F-4D97-AF65-F5344CB8AC3E}">
        <p14:creationId xmlns:p14="http://schemas.microsoft.com/office/powerpoint/2010/main" val="239771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Содержимое 3">
            <a:extLst>
              <a:ext uri="{FF2B5EF4-FFF2-40B4-BE49-F238E27FC236}">
                <a16:creationId xmlns:a16="http://schemas.microsoft.com/office/drawing/2014/main" xmlns="" id="{C792261A-24BA-4C8A-9765-0339E8B41BC0}"/>
              </a:ext>
            </a:extLst>
          </p:cNvPr>
          <p:cNvGraphicFramePr>
            <a:graphicFrameLocks noGrp="1"/>
          </p:cNvGraphicFramePr>
          <p:nvPr>
            <p:ph sz="half" idx="1"/>
            <p:extLst>
              <p:ext uri="{D42A27DB-BD31-4B8C-83A1-F6EECF244321}">
                <p14:modId xmlns:p14="http://schemas.microsoft.com/office/powerpoint/2010/main" val="3830666439"/>
              </p:ext>
            </p:extLst>
          </p:nvPr>
        </p:nvGraphicFramePr>
        <p:xfrm>
          <a:off x="611560" y="4101"/>
          <a:ext cx="3955256" cy="2135602"/>
        </p:xfrm>
        <a:graphic>
          <a:graphicData uri="http://schemas.openxmlformats.org/presentationml/2006/ole">
            <mc:AlternateContent xmlns:mc="http://schemas.openxmlformats.org/markup-compatibility/2006">
              <mc:Choice xmlns:v="urn:schemas-microsoft-com:vml" Requires="v">
                <p:oleObj spid="_x0000_s1078" name="Диаграмма" r:id="rId3" imgW="5285690" imgH="3377477" progId="Excel.Chart.8">
                  <p:embed/>
                </p:oleObj>
              </mc:Choice>
              <mc:Fallback>
                <p:oleObj name="Диаграмма" r:id="rId3" imgW="5285690" imgH="3377477"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01"/>
                        <a:ext cx="3955256" cy="2135602"/>
                      </a:xfrm>
                      <a:prstGeom prst="rect">
                        <a:avLst/>
                      </a:prstGeom>
                    </p:spPr>
                  </p:pic>
                </p:oleObj>
              </mc:Fallback>
            </mc:AlternateContent>
          </a:graphicData>
        </a:graphic>
      </p:graphicFrame>
      <p:graphicFrame>
        <p:nvGraphicFramePr>
          <p:cNvPr id="7171" name="Содержимое 3">
            <a:extLst>
              <a:ext uri="{FF2B5EF4-FFF2-40B4-BE49-F238E27FC236}">
                <a16:creationId xmlns:a16="http://schemas.microsoft.com/office/drawing/2014/main" xmlns="" id="{DDB88120-DFF8-4E5A-85D0-D8C130D1030C}"/>
              </a:ext>
            </a:extLst>
          </p:cNvPr>
          <p:cNvGraphicFramePr>
            <a:graphicFrameLocks noGrp="1"/>
          </p:cNvGraphicFramePr>
          <p:nvPr>
            <p:ph sz="half" idx="2"/>
            <p:extLst>
              <p:ext uri="{D42A27DB-BD31-4B8C-83A1-F6EECF244321}">
                <p14:modId xmlns:p14="http://schemas.microsoft.com/office/powerpoint/2010/main" val="2612952965"/>
              </p:ext>
            </p:extLst>
          </p:nvPr>
        </p:nvGraphicFramePr>
        <p:xfrm>
          <a:off x="4861644" y="-20538"/>
          <a:ext cx="3958828" cy="2160241"/>
        </p:xfrm>
        <a:graphic>
          <a:graphicData uri="http://schemas.openxmlformats.org/presentationml/2006/ole">
            <mc:AlternateContent xmlns:mc="http://schemas.openxmlformats.org/markup-compatibility/2006">
              <mc:Choice xmlns:v="urn:schemas-microsoft-com:vml" Requires="v">
                <p:oleObj spid="_x0000_s1079" name="Диаграмма" r:id="rId5" imgW="5285690" imgH="3225064" progId="Excel.Chart.8">
                  <p:embed/>
                </p:oleObj>
              </mc:Choice>
              <mc:Fallback>
                <p:oleObj name="Диаграмма" r:id="rId5" imgW="5285690" imgH="3225064"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644" y="-20538"/>
                        <a:ext cx="3958828" cy="2160241"/>
                      </a:xfrm>
                      <a:prstGeom prst="rect">
                        <a:avLst/>
                      </a:prstGeom>
                    </p:spPr>
                  </p:pic>
                </p:oleObj>
              </mc:Fallback>
            </mc:AlternateContent>
          </a:graphicData>
        </a:graphic>
      </p:graphicFrame>
      <p:graphicFrame>
        <p:nvGraphicFramePr>
          <p:cNvPr id="7172" name="Content Placeholder 3">
            <a:extLst>
              <a:ext uri="{FF2B5EF4-FFF2-40B4-BE49-F238E27FC236}">
                <a16:creationId xmlns:a16="http://schemas.microsoft.com/office/drawing/2014/main" xmlns="" id="{50A9DA09-EE8B-4F35-98D3-400E43EBF67B}"/>
              </a:ext>
            </a:extLst>
          </p:cNvPr>
          <p:cNvGraphicFramePr>
            <a:graphicFrameLocks/>
          </p:cNvGraphicFramePr>
          <p:nvPr>
            <p:extLst>
              <p:ext uri="{D42A27DB-BD31-4B8C-83A1-F6EECF244321}">
                <p14:modId xmlns:p14="http://schemas.microsoft.com/office/powerpoint/2010/main" val="310713004"/>
              </p:ext>
            </p:extLst>
          </p:nvPr>
        </p:nvGraphicFramePr>
        <p:xfrm>
          <a:off x="373905" y="2045615"/>
          <a:ext cx="4415731" cy="2448272"/>
        </p:xfrm>
        <a:graphic>
          <a:graphicData uri="http://schemas.openxmlformats.org/presentationml/2006/ole">
            <mc:AlternateContent xmlns:mc="http://schemas.openxmlformats.org/markup-compatibility/2006">
              <mc:Choice xmlns:v="urn:schemas-microsoft-com:vml" Requires="v">
                <p:oleObj spid="_x0000_s1080" name="Диаграмма" r:id="rId7" imgW="5651482" imgH="3773751" progId="Excel.Chart.8">
                  <p:embed/>
                </p:oleObj>
              </mc:Choice>
              <mc:Fallback>
                <p:oleObj name="Диаграмма" r:id="rId7" imgW="5651482" imgH="3773751"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905" y="2045615"/>
                        <a:ext cx="4415731" cy="2448272"/>
                      </a:xfrm>
                      <a:prstGeom prst="rect">
                        <a:avLst/>
                      </a:prstGeom>
                      <a:noFill/>
                      <a:extLst/>
                    </p:spPr>
                  </p:pic>
                </p:oleObj>
              </mc:Fallback>
            </mc:AlternateContent>
          </a:graphicData>
        </a:graphic>
      </p:graphicFrame>
      <p:graphicFrame>
        <p:nvGraphicFramePr>
          <p:cNvPr id="7173" name="Content Placeholder 3">
            <a:extLst>
              <a:ext uri="{FF2B5EF4-FFF2-40B4-BE49-F238E27FC236}">
                <a16:creationId xmlns:a16="http://schemas.microsoft.com/office/drawing/2014/main" xmlns="" id="{7CE376B6-F7A3-4B77-91A5-496E15611370}"/>
              </a:ext>
            </a:extLst>
          </p:cNvPr>
          <p:cNvGraphicFramePr>
            <a:graphicFrameLocks/>
          </p:cNvGraphicFramePr>
          <p:nvPr>
            <p:extLst>
              <p:ext uri="{D42A27DB-BD31-4B8C-83A1-F6EECF244321}">
                <p14:modId xmlns:p14="http://schemas.microsoft.com/office/powerpoint/2010/main" val="1147119767"/>
              </p:ext>
            </p:extLst>
          </p:nvPr>
        </p:nvGraphicFramePr>
        <p:xfrm>
          <a:off x="4804471" y="2211710"/>
          <a:ext cx="4131469" cy="2160241"/>
        </p:xfrm>
        <a:graphic>
          <a:graphicData uri="http://schemas.openxmlformats.org/presentationml/2006/ole">
            <mc:AlternateContent xmlns:mc="http://schemas.openxmlformats.org/markup-compatibility/2006">
              <mc:Choice xmlns:v="urn:schemas-microsoft-com:vml" Requires="v">
                <p:oleObj spid="_x0000_s1081" name="Диаграмма" r:id="rId9" imgW="5517358" imgH="3694496" progId="Excel.Chart.8">
                  <p:embed/>
                </p:oleObj>
              </mc:Choice>
              <mc:Fallback>
                <p:oleObj name="Диаграмма" r:id="rId9" imgW="5517358" imgH="3694496"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4471" y="2211710"/>
                        <a:ext cx="4131469" cy="2160241"/>
                      </a:xfrm>
                      <a:prstGeom prst="rect">
                        <a:avLst/>
                      </a:prstGeom>
                      <a:noFill/>
                      <a:extLst/>
                    </p:spPr>
                  </p:pic>
                </p:oleObj>
              </mc:Fallback>
            </mc:AlternateContent>
          </a:graphicData>
        </a:graphic>
      </p:graphicFrame>
    </p:spTree>
    <p:extLst>
      <p:ext uri="{BB962C8B-B14F-4D97-AF65-F5344CB8AC3E}">
        <p14:creationId xmlns:p14="http://schemas.microsoft.com/office/powerpoint/2010/main" val="17387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495812" y="1536190"/>
            <a:ext cx="1134125" cy="144377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5000"/>
              </a:lnSpc>
              <a:spcBef>
                <a:spcPts val="0"/>
              </a:spcBef>
              <a:buNone/>
            </a:pPr>
            <a:endParaRPr lang="en-GB" sz="1100" b="1" cap="small" dirty="0">
              <a:solidFill>
                <a:prstClr val="black"/>
              </a:solidFill>
              <a:latin typeface="Century Gothic" panose="020B0502020202020204" pitchFamily="34" charset="0"/>
            </a:endParaRPr>
          </a:p>
        </p:txBody>
      </p:sp>
      <p:sp>
        <p:nvSpPr>
          <p:cNvPr id="18" name="Text Box 85"/>
          <p:cNvSpPr txBox="1"/>
          <p:nvPr/>
        </p:nvSpPr>
        <p:spPr>
          <a:xfrm>
            <a:off x="714375" y="303498"/>
            <a:ext cx="7839075" cy="70207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15000"/>
              </a:lnSpc>
              <a:defRPr/>
            </a:pPr>
            <a:r>
              <a:rPr lang="en-US" sz="2700" b="1" dirty="0">
                <a:solidFill>
                  <a:srgbClr val="0093D5"/>
                </a:solidFill>
                <a:latin typeface="Century Gothic" panose="020B0502020202020204" pitchFamily="34" charset="0"/>
                <a:ea typeface="SimSun"/>
                <a:cs typeface="Arial"/>
              </a:rPr>
              <a:t>          </a:t>
            </a:r>
            <a:r>
              <a:rPr lang="en-US" sz="2700" b="1" dirty="0">
                <a:solidFill>
                  <a:schemeClr val="accent1"/>
                </a:solidFill>
                <a:latin typeface="Century Gothic" panose="020B0502020202020204" pitchFamily="34" charset="0"/>
                <a:ea typeface="SimSun"/>
                <a:cs typeface="Arial"/>
              </a:rPr>
              <a:t>High-level spotlight on </a:t>
            </a:r>
            <a:r>
              <a:rPr lang="en-US" sz="2700" b="1" dirty="0">
                <a:solidFill>
                  <a:prstClr val="black"/>
                </a:solidFill>
                <a:latin typeface="Century Gothic" panose="020B0502020202020204" pitchFamily="34" charset="0"/>
                <a:ea typeface="SimSun"/>
                <a:cs typeface="Arial"/>
              </a:rPr>
              <a:t>ending TB</a:t>
            </a:r>
          </a:p>
        </p:txBody>
      </p:sp>
      <p:sp>
        <p:nvSpPr>
          <p:cNvPr id="2" name="Rectangle 1"/>
          <p:cNvSpPr/>
          <p:nvPr/>
        </p:nvSpPr>
        <p:spPr>
          <a:xfrm flipV="1">
            <a:off x="485775" y="828985"/>
            <a:ext cx="8067675" cy="34289"/>
          </a:xfrm>
          <a:prstGeom prst="rect">
            <a:avLst/>
          </a:prstGeom>
          <a:solidFill>
            <a:srgbClr val="0093D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prstClr val="white"/>
              </a:solidFill>
              <a:latin typeface="Century Gothic" panose="020B0502020202020204" pitchFamily="34" charset="0"/>
            </a:endParaRPr>
          </a:p>
        </p:txBody>
      </p:sp>
      <p:sp>
        <p:nvSpPr>
          <p:cNvPr id="3" name="AutoShape 2" descr="Image result for G20 HEALTH MINISTERS ANTIMICROBIAL RESISTANCE"/>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solidFill>
                <a:prstClr val="black"/>
              </a:solidFill>
              <a:latin typeface="Century Gothic" panose="020B05020202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180" t="27742" r="3766" b="26506"/>
          <a:stretch/>
        </p:blipFill>
        <p:spPr>
          <a:xfrm>
            <a:off x="5892603" y="1635646"/>
            <a:ext cx="2753438" cy="2114054"/>
          </a:xfrm>
          <a:prstGeom prst="rect">
            <a:avLst/>
          </a:prstGeom>
        </p:spPr>
      </p:pic>
      <p:sp>
        <p:nvSpPr>
          <p:cNvPr id="6" name="TextBox 5"/>
          <p:cNvSpPr txBox="1"/>
          <p:nvPr/>
        </p:nvSpPr>
        <p:spPr>
          <a:xfrm>
            <a:off x="3890685" y="934874"/>
            <a:ext cx="4777871" cy="484748"/>
          </a:xfrm>
          <a:prstGeom prst="chevron">
            <a:avLst/>
          </a:prstGeom>
          <a:noFill/>
          <a:ln w="28575">
            <a:solidFill>
              <a:schemeClr val="tx1"/>
            </a:solidFill>
          </a:ln>
        </p:spPr>
        <p:txBody>
          <a:bodyPr wrap="square" lIns="68580" tIns="34290" rIns="68580" bIns="34290" rtlCol="0">
            <a:spAutoFit/>
          </a:bodyPr>
          <a:lstStyle/>
          <a:p>
            <a:pPr algn="ctr"/>
            <a:r>
              <a:rPr lang="en-GB" sz="2700" b="1" dirty="0">
                <a:solidFill>
                  <a:prstClr val="black"/>
                </a:solidFill>
                <a:latin typeface="Century Gothic" panose="020B0502020202020204" pitchFamily="34" charset="0"/>
              </a:rPr>
              <a:t>2018</a:t>
            </a:r>
            <a:endParaRPr lang="en-US" sz="2700" b="1" dirty="0">
              <a:solidFill>
                <a:prstClr val="black"/>
              </a:solidFill>
              <a:latin typeface="Century Gothic" panose="020B0502020202020204" pitchFamily="34" charset="0"/>
            </a:endParaRPr>
          </a:p>
        </p:txBody>
      </p:sp>
      <p:grpSp>
        <p:nvGrpSpPr>
          <p:cNvPr id="9" name="Group 8"/>
          <p:cNvGrpSpPr/>
          <p:nvPr/>
        </p:nvGrpSpPr>
        <p:grpSpPr>
          <a:xfrm>
            <a:off x="760835" y="951971"/>
            <a:ext cx="3201568" cy="3180841"/>
            <a:chOff x="96590" y="1534505"/>
            <a:chExt cx="3512907" cy="4344297"/>
          </a:xfrm>
        </p:grpSpPr>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r="1809"/>
            <a:stretch/>
          </p:blipFill>
          <p:spPr>
            <a:xfrm>
              <a:off x="108901" y="2911185"/>
              <a:ext cx="3144452" cy="1232803"/>
            </a:xfrm>
            <a:prstGeom prst="rect">
              <a:avLst/>
            </a:prstGeom>
            <a:ln w="38100">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893780" y="4309896"/>
              <a:ext cx="1111192" cy="582134"/>
            </a:xfrm>
            <a:prstGeom prst="rect">
              <a:avLst/>
            </a:prstGeom>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936" t="15573" r="4939" b="22394"/>
            <a:stretch/>
          </p:blipFill>
          <p:spPr bwMode="auto">
            <a:xfrm>
              <a:off x="363142" y="4302642"/>
              <a:ext cx="1208808" cy="49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96590" y="1534505"/>
              <a:ext cx="3512907" cy="638704"/>
            </a:xfrm>
            <a:prstGeom prst="homePlate">
              <a:avLst/>
            </a:prstGeom>
            <a:noFill/>
            <a:ln w="28575">
              <a:solidFill>
                <a:srgbClr val="0093D5"/>
              </a:solidFill>
            </a:ln>
          </p:spPr>
          <p:txBody>
            <a:bodyPr wrap="square" rtlCol="0">
              <a:spAutoFit/>
            </a:bodyPr>
            <a:lstStyle/>
            <a:p>
              <a:pPr algn="ctr"/>
              <a:r>
                <a:rPr lang="en-GB" sz="2700" b="1" dirty="0">
                  <a:solidFill>
                    <a:srgbClr val="0093D5"/>
                  </a:solidFill>
                  <a:latin typeface="Century Gothic" panose="020B0502020202020204" pitchFamily="34" charset="0"/>
                </a:rPr>
                <a:t>2017</a:t>
              </a:r>
              <a:endParaRPr lang="en-US" sz="2700" b="1" dirty="0">
                <a:solidFill>
                  <a:srgbClr val="0093D5"/>
                </a:solidFill>
                <a:latin typeface="Century Gothic" panose="020B0502020202020204" pitchFamily="34" charset="0"/>
              </a:endParaRPr>
            </a:p>
          </p:txBody>
        </p:sp>
        <p:pic>
          <p:nvPicPr>
            <p:cNvPr id="1028" name="Picture 4" descr="Image result for G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200"/>
            <a:stretch/>
          </p:blipFill>
          <p:spPr bwMode="auto">
            <a:xfrm>
              <a:off x="462194" y="5343708"/>
              <a:ext cx="1084805" cy="4836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APEC 201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209870" y="5183489"/>
              <a:ext cx="475157" cy="695313"/>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https://pbs.twimg.com/media/DYK5YuFV4AAasDu.jpg:large"/>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17565" t="72359" r="33105"/>
          <a:stretch/>
        </p:blipFill>
        <p:spPr bwMode="auto">
          <a:xfrm>
            <a:off x="4187214" y="2373728"/>
            <a:ext cx="1604108" cy="59524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821005" y="2375440"/>
            <a:ext cx="270467" cy="604527"/>
            <a:chOff x="5148063" y="2780928"/>
            <a:chExt cx="485773" cy="1584176"/>
          </a:xfrm>
        </p:grpSpPr>
        <p:sp>
          <p:nvSpPr>
            <p:cNvPr id="7" name="Chevron 6"/>
            <p:cNvSpPr/>
            <p:nvPr/>
          </p:nvSpPr>
          <p:spPr>
            <a:xfrm>
              <a:off x="5148063" y="2780928"/>
              <a:ext cx="250300" cy="1584176"/>
            </a:xfrm>
            <a:prstGeom prst="chevron">
              <a:avLst/>
            </a:prstGeom>
            <a:solidFill>
              <a:srgbClr val="0093D5"/>
            </a:solidFill>
            <a:ln>
              <a:solidFill>
                <a:srgbClr val="00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entury Gothic" panose="020B0502020202020204" pitchFamily="34" charset="0"/>
              </a:endParaRPr>
            </a:p>
          </p:txBody>
        </p:sp>
        <p:sp>
          <p:nvSpPr>
            <p:cNvPr id="28" name="Chevron 27"/>
            <p:cNvSpPr/>
            <p:nvPr/>
          </p:nvSpPr>
          <p:spPr>
            <a:xfrm>
              <a:off x="5364088" y="2780928"/>
              <a:ext cx="269748" cy="158417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entury Gothic" panose="020B0502020202020204" pitchFamily="34" charset="0"/>
              </a:endParaRPr>
            </a:p>
          </p:txBody>
        </p:sp>
      </p:grpSp>
      <p:grpSp>
        <p:nvGrpSpPr>
          <p:cNvPr id="32" name="Group 31"/>
          <p:cNvGrpSpPr/>
          <p:nvPr/>
        </p:nvGrpSpPr>
        <p:grpSpPr>
          <a:xfrm>
            <a:off x="5743292" y="2401133"/>
            <a:ext cx="270467" cy="604527"/>
            <a:chOff x="5148063" y="2780928"/>
            <a:chExt cx="485773" cy="1584176"/>
          </a:xfrm>
        </p:grpSpPr>
        <p:sp>
          <p:nvSpPr>
            <p:cNvPr id="33" name="Chevron 32"/>
            <p:cNvSpPr/>
            <p:nvPr/>
          </p:nvSpPr>
          <p:spPr>
            <a:xfrm>
              <a:off x="5148063" y="2780928"/>
              <a:ext cx="250300" cy="1584176"/>
            </a:xfrm>
            <a:prstGeom prst="chevron">
              <a:avLst/>
            </a:prstGeom>
            <a:solidFill>
              <a:srgbClr val="0093D5"/>
            </a:solidFill>
            <a:ln>
              <a:solidFill>
                <a:srgbClr val="0093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entury Gothic" panose="020B0502020202020204" pitchFamily="34" charset="0"/>
              </a:endParaRPr>
            </a:p>
          </p:txBody>
        </p:sp>
        <p:sp>
          <p:nvSpPr>
            <p:cNvPr id="34" name="Chevron 33"/>
            <p:cNvSpPr/>
            <p:nvPr/>
          </p:nvSpPr>
          <p:spPr>
            <a:xfrm>
              <a:off x="5364088" y="2780928"/>
              <a:ext cx="269748" cy="158417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entury Gothic" panose="020B0502020202020204" pitchFamily="34" charset="0"/>
              </a:endParaRPr>
            </a:p>
          </p:txBody>
        </p:sp>
      </p:grpSp>
      <p:sp>
        <p:nvSpPr>
          <p:cNvPr id="11" name="TextBox 10"/>
          <p:cNvSpPr txBox="1"/>
          <p:nvPr/>
        </p:nvSpPr>
        <p:spPr>
          <a:xfrm>
            <a:off x="6013758" y="3939902"/>
            <a:ext cx="2501823" cy="346249"/>
          </a:xfrm>
          <a:prstGeom prst="rect">
            <a:avLst/>
          </a:prstGeom>
          <a:noFill/>
        </p:spPr>
        <p:txBody>
          <a:bodyPr wrap="square" lIns="68580" tIns="34290" rIns="68580" bIns="34290" rtlCol="0">
            <a:spAutoFit/>
          </a:bodyPr>
          <a:lstStyle/>
          <a:p>
            <a:pPr algn="ctr"/>
            <a:r>
              <a:rPr lang="en-GB" b="1" dirty="0">
                <a:solidFill>
                  <a:srgbClr val="FF0000"/>
                </a:solidFill>
                <a:latin typeface="Century Gothic" panose="020B0502020202020204" pitchFamily="34" charset="0"/>
              </a:rPr>
              <a:t>26 September 2018</a:t>
            </a:r>
            <a:endParaRPr lang="en-US"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55004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lvic\Desktop\Picture1.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291" y="20472"/>
            <a:ext cx="9144000" cy="435054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2"/>
          <p:cNvSpPr txBox="1">
            <a:spLocks/>
          </p:cNvSpPr>
          <p:nvPr/>
        </p:nvSpPr>
        <p:spPr bwMode="auto">
          <a:xfrm>
            <a:off x="235480" y="1563638"/>
            <a:ext cx="8693622" cy="20817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3000"/>
              </a:spcAft>
            </a:pPr>
            <a:r>
              <a:rPr lang="en-US" sz="4000" b="1" dirty="0">
                <a:solidFill>
                  <a:srgbClr val="00558E"/>
                </a:solidFill>
                <a:latin typeface="+mj-lt"/>
                <a:ea typeface="+mj-ea"/>
                <a:cs typeface="Arial" charset="0"/>
              </a:rPr>
              <a:t>Thank you very much for your attention </a:t>
            </a:r>
          </a:p>
          <a:p>
            <a:pPr algn="ctr"/>
            <a:r>
              <a:rPr lang="en-GB" sz="2000" u="sng" dirty="0">
                <a:solidFill>
                  <a:srgbClr val="00558E"/>
                </a:solidFill>
                <a:cs typeface="Arial" charset="0"/>
              </a:rPr>
              <a:t>Contact</a:t>
            </a:r>
            <a:r>
              <a:rPr lang="en-GB" sz="2000" dirty="0">
                <a:solidFill>
                  <a:srgbClr val="00558E"/>
                </a:solidFill>
                <a:cs typeface="Arial" charset="0"/>
              </a:rPr>
              <a:t>:</a:t>
            </a:r>
            <a:endParaRPr lang="en-US" sz="2000" dirty="0">
              <a:solidFill>
                <a:srgbClr val="00558E"/>
              </a:solidFill>
              <a:cs typeface="Arial" charset="0"/>
            </a:endParaRPr>
          </a:p>
          <a:p>
            <a:pPr algn="ctr">
              <a:spcAft>
                <a:spcPts val="1200"/>
              </a:spcAft>
            </a:pPr>
            <a:r>
              <a:rPr lang="en-US" sz="2000" dirty="0" err="1">
                <a:solidFill>
                  <a:srgbClr val="00558E"/>
                </a:solidFill>
                <a:cs typeface="Arial" charset="0"/>
              </a:rPr>
              <a:t>eurohiv</a:t>
            </a:r>
            <a:r>
              <a:rPr lang="en-GB" sz="2000" dirty="0">
                <a:solidFill>
                  <a:srgbClr val="00558E"/>
                </a:solidFill>
                <a:cs typeface="Arial" charset="0"/>
              </a:rPr>
              <a:t>@who.int </a:t>
            </a:r>
            <a:br>
              <a:rPr lang="en-GB" sz="2000" dirty="0">
                <a:solidFill>
                  <a:srgbClr val="00558E"/>
                </a:solidFill>
                <a:cs typeface="Arial" charset="0"/>
              </a:rPr>
            </a:br>
            <a:r>
              <a:rPr lang="en-GB" sz="2000" dirty="0">
                <a:solidFill>
                  <a:srgbClr val="00558E"/>
                </a:solidFill>
                <a:cs typeface="Arial" charset="0"/>
              </a:rPr>
              <a:t>www.euro.who.int/aids  </a:t>
            </a:r>
            <a:endParaRPr kumimoji="0" lang="en-GB" sz="2000" b="0" i="0" u="none" strike="noStrike" kern="1200" cap="none" spc="0" normalizeH="0" baseline="0" noProof="0" dirty="0">
              <a:ln>
                <a:noFill/>
              </a:ln>
              <a:solidFill>
                <a:srgbClr val="00558E"/>
              </a:solidFill>
              <a:uLnTx/>
              <a:uFillTx/>
              <a:cs typeface="Arial" charset="0"/>
            </a:endParaRPr>
          </a:p>
        </p:txBody>
      </p:sp>
      <p:sp>
        <p:nvSpPr>
          <p:cNvPr id="20482" name="Rectangle 2"/>
          <p:cNvSpPr>
            <a:spLocks noChangeArrowheads="1"/>
          </p:cNvSpPr>
          <p:nvPr/>
        </p:nvSpPr>
        <p:spPr bwMode="auto">
          <a:xfrm>
            <a:off x="4479635"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383645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707EA-D5B3-4B56-B250-D94A314E237C}"/>
              </a:ext>
            </a:extLst>
          </p:cNvPr>
          <p:cNvSpPr>
            <a:spLocks noGrp="1"/>
          </p:cNvSpPr>
          <p:nvPr>
            <p:ph type="title"/>
          </p:nvPr>
        </p:nvSpPr>
        <p:spPr>
          <a:xfrm>
            <a:off x="251520" y="627534"/>
            <a:ext cx="3168352" cy="552698"/>
          </a:xfrm>
        </p:spPr>
        <p:txBody>
          <a:bodyPr>
            <a:normAutofit/>
          </a:bodyPr>
          <a:lstStyle/>
          <a:p>
            <a:pPr algn="r"/>
            <a:r>
              <a:rPr lang="en-GB" sz="2300" dirty="0">
                <a:solidFill>
                  <a:schemeClr val="accent1"/>
                </a:solidFill>
                <a:ea typeface="+mn-ea"/>
                <a:cs typeface="+mn-cs"/>
              </a:rPr>
              <a:t>Acknowledgements</a:t>
            </a:r>
            <a:endParaRPr lang="ru-RU" sz="2300" dirty="0">
              <a:solidFill>
                <a:schemeClr val="accent1"/>
              </a:solidFill>
              <a:ea typeface="+mn-ea"/>
              <a:cs typeface="+mn-cs"/>
            </a:endParaRPr>
          </a:p>
        </p:txBody>
      </p:sp>
      <p:sp>
        <p:nvSpPr>
          <p:cNvPr id="3" name="Content Placeholder 2">
            <a:extLst>
              <a:ext uri="{FF2B5EF4-FFF2-40B4-BE49-F238E27FC236}">
                <a16:creationId xmlns:a16="http://schemas.microsoft.com/office/drawing/2014/main" xmlns="" id="{26703520-20E1-47D4-A758-1B3A8C154B1E}"/>
              </a:ext>
            </a:extLst>
          </p:cNvPr>
          <p:cNvSpPr>
            <a:spLocks noGrp="1"/>
          </p:cNvSpPr>
          <p:nvPr>
            <p:ph idx="1"/>
          </p:nvPr>
        </p:nvSpPr>
        <p:spPr>
          <a:xfrm>
            <a:off x="467544" y="1419622"/>
            <a:ext cx="8047807" cy="1512168"/>
          </a:xfrm>
        </p:spPr>
        <p:txBody>
          <a:bodyPr anchor="ctr">
            <a:normAutofit/>
          </a:bodyPr>
          <a:lstStyle/>
          <a:p>
            <a:r>
              <a:rPr lang="en-US" sz="1600" dirty="0">
                <a:latin typeface="+mj-lt"/>
                <a:cs typeface="Calibri" panose="020F0502020204030204" pitchFamily="34" charset="0"/>
              </a:rPr>
              <a:t>Dr Ogtay Gozalov, Medical officer at Joint Tuberculosis, HIV and viral Hepatitis Programme, WHO Regional Office for Europe</a:t>
            </a:r>
          </a:p>
          <a:p>
            <a:endParaRPr lang="en-US" sz="1600" dirty="0">
              <a:latin typeface="+mj-lt"/>
              <a:cs typeface="Calibri" panose="020F0502020204030204" pitchFamily="34" charset="0"/>
            </a:endParaRPr>
          </a:p>
          <a:p>
            <a:r>
              <a:rPr lang="en-US" sz="1600" dirty="0">
                <a:latin typeface="+mj-lt"/>
                <a:cs typeface="Calibri" panose="020F0502020204030204" pitchFamily="34" charset="0"/>
              </a:rPr>
              <a:t>Dr Elmira Gurbanova</a:t>
            </a:r>
            <a:r>
              <a:rPr lang="en-GB" sz="1600" dirty="0">
                <a:latin typeface="+mj-lt"/>
                <a:cs typeface="Calibri" panose="020F0502020204030204" pitchFamily="34" charset="0"/>
              </a:rPr>
              <a:t>, Head of WHO CC on TB prevention and control in prisons in Baku</a:t>
            </a:r>
            <a:endParaRPr lang="ru-RU" sz="1800" dirty="0"/>
          </a:p>
        </p:txBody>
      </p:sp>
    </p:spTree>
    <p:extLst>
      <p:ext uri="{BB962C8B-B14F-4D97-AF65-F5344CB8AC3E}">
        <p14:creationId xmlns:p14="http://schemas.microsoft.com/office/powerpoint/2010/main" val="393924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1" y="1946222"/>
            <a:ext cx="5004049" cy="2464631"/>
          </a:xfrm>
          <a:prstGeom prst="rect">
            <a:avLst/>
          </a:prstGeom>
        </p:spPr>
      </p:pic>
      <p:sp>
        <p:nvSpPr>
          <p:cNvPr id="24" name="Rectangle 23"/>
          <p:cNvSpPr/>
          <p:nvPr/>
        </p:nvSpPr>
        <p:spPr>
          <a:xfrm>
            <a:off x="107504" y="771550"/>
            <a:ext cx="8280920" cy="1546289"/>
          </a:xfrm>
          <a:prstGeom prst="rect">
            <a:avLst/>
          </a:prstGeom>
          <a:noFill/>
          <a:ln>
            <a:noFill/>
          </a:ln>
        </p:spPr>
        <p:txBody>
          <a:bodyPr wrap="square" lIns="68580" tIns="34290" rIns="68580" bIns="34290">
            <a:spAutoFit/>
          </a:bodyPr>
          <a:lstStyle/>
          <a:p>
            <a:pPr>
              <a:defRPr/>
            </a:pPr>
            <a:r>
              <a:rPr lang="en-GB" altLang="en-US" sz="1600" b="1" dirty="0">
                <a:solidFill>
                  <a:schemeClr val="accent1"/>
                </a:solidFill>
                <a:latin typeface="Century Gothic" panose="020B0502020202020204" pitchFamily="34" charset="0"/>
                <a:cs typeface="Calibri" panose="020F0502020204030204" pitchFamily="34" charset="0"/>
              </a:rPr>
              <a:t>Vision</a:t>
            </a:r>
          </a:p>
          <a:p>
            <a:pPr>
              <a:defRPr/>
            </a:pPr>
            <a:r>
              <a:rPr lang="en-GB" altLang="en-US" sz="1600" b="1" dirty="0">
                <a:solidFill>
                  <a:srgbClr val="003366"/>
                </a:solidFill>
                <a:latin typeface="Century Gothic" panose="020B0502020202020204" pitchFamily="34" charset="0"/>
                <a:cs typeface="Calibri" panose="020F0502020204030204" pitchFamily="34" charset="0"/>
              </a:rPr>
              <a:t>Zero TB deaths, Zero TB disease, and Zero TB suffering (a world free of TB)</a:t>
            </a:r>
          </a:p>
          <a:p>
            <a:pPr>
              <a:defRPr/>
            </a:pPr>
            <a:endParaRPr lang="en-GB" altLang="en-US" sz="1600" b="1" dirty="0">
              <a:solidFill>
                <a:srgbClr val="003366"/>
              </a:solidFill>
              <a:latin typeface="Century Gothic" panose="020B0502020202020204" pitchFamily="34" charset="0"/>
              <a:cs typeface="Calibri" panose="020F0502020204030204" pitchFamily="34" charset="0"/>
            </a:endParaRPr>
          </a:p>
          <a:p>
            <a:pPr>
              <a:defRPr/>
            </a:pPr>
            <a:r>
              <a:rPr lang="en-GB" altLang="en-US" sz="1600" b="1" dirty="0">
                <a:solidFill>
                  <a:schemeClr val="accent1"/>
                </a:solidFill>
                <a:latin typeface="Century Gothic" panose="020B0502020202020204" pitchFamily="34" charset="0"/>
                <a:cs typeface="Calibri" panose="020F0502020204030204" pitchFamily="34" charset="0"/>
              </a:rPr>
              <a:t>Goal</a:t>
            </a:r>
          </a:p>
          <a:p>
            <a:pPr>
              <a:defRPr/>
            </a:pPr>
            <a:r>
              <a:rPr lang="en-GB" altLang="en-US" sz="1600" b="1" dirty="0">
                <a:solidFill>
                  <a:srgbClr val="003366"/>
                </a:solidFill>
                <a:latin typeface="Century Gothic" panose="020B0502020202020204" pitchFamily="34" charset="0"/>
                <a:cs typeface="Calibri" panose="020F0502020204030204" pitchFamily="34" charset="0"/>
              </a:rPr>
              <a:t>End the Global TB epidemic </a:t>
            </a:r>
          </a:p>
          <a:p>
            <a:pPr>
              <a:defRPr/>
            </a:pPr>
            <a:endParaRPr lang="en-GB" altLang="en-US" sz="1600" b="1" dirty="0">
              <a:solidFill>
                <a:srgbClr val="003366"/>
              </a:solidFill>
              <a:latin typeface="Century Gothic" panose="020B0502020202020204" pitchFamily="34" charset="0"/>
              <a:cs typeface="Calibri" panose="020F0502020204030204" pitchFamily="34" charset="0"/>
            </a:endParaRPr>
          </a:p>
        </p:txBody>
      </p:sp>
      <p:sp>
        <p:nvSpPr>
          <p:cNvPr id="26" name="Title 1"/>
          <p:cNvSpPr>
            <a:spLocks/>
          </p:cNvSpPr>
          <p:nvPr/>
        </p:nvSpPr>
        <p:spPr bwMode="auto">
          <a:xfrm>
            <a:off x="179512" y="233363"/>
            <a:ext cx="8856984" cy="447675"/>
          </a:xfrm>
          <a:prstGeom prst="rect">
            <a:avLst/>
          </a:prstGeom>
          <a:noFill/>
          <a:ln w="9525">
            <a:noFill/>
            <a:miter lim="800000"/>
            <a:headEnd/>
            <a:tailEnd/>
          </a:ln>
        </p:spPr>
        <p:txBody>
          <a:bodyPr lIns="68580" tIns="34290" rIns="68580" bIns="34290" anchor="ctr"/>
          <a:lstStyle/>
          <a:p>
            <a:pPr algn="ctr">
              <a:lnSpc>
                <a:spcPct val="93000"/>
              </a:lnSpc>
              <a:buClr>
                <a:srgbClr val="000000"/>
              </a:buClr>
              <a:buSzPct val="100000"/>
            </a:pPr>
            <a:r>
              <a:rPr lang="en-US" altLang="en-US" sz="2700" b="1" dirty="0">
                <a:solidFill>
                  <a:schemeClr val="accent1"/>
                </a:solidFill>
                <a:latin typeface="Century Gothic" panose="020B0502020202020204" pitchFamily="34" charset="0"/>
              </a:rPr>
              <a:t>End TB Strategy: vision, goal, targets, principles</a:t>
            </a:r>
          </a:p>
        </p:txBody>
      </p:sp>
      <p:graphicFrame>
        <p:nvGraphicFramePr>
          <p:cNvPr id="2" name="Table 1"/>
          <p:cNvGraphicFramePr>
            <a:graphicFrameLocks noGrp="1"/>
          </p:cNvGraphicFramePr>
          <p:nvPr>
            <p:extLst>
              <p:ext uri="{D42A27DB-BD31-4B8C-83A1-F6EECF244321}">
                <p14:modId xmlns:p14="http://schemas.microsoft.com/office/powerpoint/2010/main" val="4103916065"/>
              </p:ext>
            </p:extLst>
          </p:nvPr>
        </p:nvGraphicFramePr>
        <p:xfrm>
          <a:off x="107504" y="1995686"/>
          <a:ext cx="4197780" cy="2582418"/>
        </p:xfrm>
        <a:graphic>
          <a:graphicData uri="http://schemas.openxmlformats.org/drawingml/2006/table">
            <a:tbl>
              <a:tblPr firstRow="1" bandRow="1">
                <a:tableStyleId>{2D5ABB26-0587-4C30-8999-92F81FD0307C}</a:tableStyleId>
              </a:tblPr>
              <a:tblGrid>
                <a:gridCol w="1173780">
                  <a:extLst>
                    <a:ext uri="{9D8B030D-6E8A-4147-A177-3AD203B41FA5}">
                      <a16:colId xmlns:a16="http://schemas.microsoft.com/office/drawing/2014/main" xmlns="" val="20000"/>
                    </a:ext>
                  </a:extLst>
                </a:gridCol>
                <a:gridCol w="756000">
                  <a:extLst>
                    <a:ext uri="{9D8B030D-6E8A-4147-A177-3AD203B41FA5}">
                      <a16:colId xmlns:a16="http://schemas.microsoft.com/office/drawing/2014/main" xmlns="" val="20001"/>
                    </a:ext>
                  </a:extLst>
                </a:gridCol>
                <a:gridCol w="756000">
                  <a:extLst>
                    <a:ext uri="{9D8B030D-6E8A-4147-A177-3AD203B41FA5}">
                      <a16:colId xmlns:a16="http://schemas.microsoft.com/office/drawing/2014/main" xmlns="" val="20002"/>
                    </a:ext>
                  </a:extLst>
                </a:gridCol>
                <a:gridCol w="756000">
                  <a:extLst>
                    <a:ext uri="{9D8B030D-6E8A-4147-A177-3AD203B41FA5}">
                      <a16:colId xmlns:a16="http://schemas.microsoft.com/office/drawing/2014/main" xmlns="" val="20003"/>
                    </a:ext>
                  </a:extLst>
                </a:gridCol>
                <a:gridCol w="756000">
                  <a:extLst>
                    <a:ext uri="{9D8B030D-6E8A-4147-A177-3AD203B41FA5}">
                      <a16:colId xmlns:a16="http://schemas.microsoft.com/office/drawing/2014/main" xmlns="" val="20004"/>
                    </a:ext>
                  </a:extLst>
                </a:gridCol>
              </a:tblGrid>
              <a:tr h="278130">
                <a:tc rowSpan="2">
                  <a:txBody>
                    <a:bodyPr/>
                    <a:lstStyle/>
                    <a:p>
                      <a:pPr algn="ctr"/>
                      <a:endParaRPr lang="en-GB" sz="1100" b="1" dirty="0">
                        <a:solidFill>
                          <a:schemeClr val="accent1"/>
                        </a:solidFill>
                        <a:latin typeface="+mj-lt"/>
                      </a:endParaRP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b="1" dirty="0">
                          <a:solidFill>
                            <a:srgbClr val="003366"/>
                          </a:solidFill>
                          <a:latin typeface="+mj-lt"/>
                        </a:rPr>
                        <a:t>Milestones</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600" b="1" dirty="0">
                        <a:solidFill>
                          <a:srgbClr val="0033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1100" b="1" dirty="0">
                          <a:solidFill>
                            <a:schemeClr val="accent1"/>
                          </a:solidFill>
                          <a:latin typeface="+mj-lt"/>
                        </a:rPr>
                        <a:t>Targets</a:t>
                      </a:r>
                    </a:p>
                  </a:txBody>
                  <a:tcPr marT="34290" marB="34290">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600" b="1" dirty="0">
                        <a:solidFill>
                          <a:srgbClr val="0033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11480">
                <a:tc vMerge="1">
                  <a:txBody>
                    <a:bodyPr/>
                    <a:lstStyle/>
                    <a:p>
                      <a:endParaRPr lang="en-GB" sz="1600" b="1" dirty="0">
                        <a:solidFill>
                          <a:srgbClr val="0033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b="1" dirty="0">
                          <a:solidFill>
                            <a:srgbClr val="003366"/>
                          </a:solidFill>
                          <a:latin typeface="+mj-lt"/>
                        </a:rPr>
                        <a:t>2020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rgbClr val="003366"/>
                          </a:solidFill>
                          <a:latin typeface="+mj-lt"/>
                        </a:rPr>
                        <a:t>2025</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rgbClr val="003366"/>
                          </a:solidFill>
                          <a:latin typeface="+mj-lt"/>
                        </a:rPr>
                        <a:t>2030 (SDG)</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dirty="0">
                          <a:solidFill>
                            <a:srgbClr val="003366"/>
                          </a:solidFill>
                          <a:latin typeface="+mj-lt"/>
                        </a:rPr>
                        <a:t>2035 (end</a:t>
                      </a:r>
                      <a:r>
                        <a:rPr lang="en-GB" sz="1100" b="1" baseline="0" dirty="0">
                          <a:solidFill>
                            <a:srgbClr val="003366"/>
                          </a:solidFill>
                          <a:latin typeface="+mj-lt"/>
                        </a:rPr>
                        <a:t> TB)</a:t>
                      </a:r>
                      <a:endParaRPr lang="en-GB" sz="1100" b="1" dirty="0">
                        <a:solidFill>
                          <a:srgbClr val="003366"/>
                        </a:solidFill>
                        <a:latin typeface="+mj-lt"/>
                      </a:endParaRP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82930">
                <a:tc>
                  <a:txBody>
                    <a:bodyPr/>
                    <a:lstStyle/>
                    <a:p>
                      <a:pPr algn="l"/>
                      <a:r>
                        <a:rPr lang="en-GB" sz="1100" b="1" dirty="0">
                          <a:solidFill>
                            <a:schemeClr val="accent1"/>
                          </a:solidFill>
                          <a:latin typeface="+mj-lt"/>
                        </a:rPr>
                        <a:t>Reduction of</a:t>
                      </a:r>
                    </a:p>
                    <a:p>
                      <a:pPr algn="l"/>
                      <a:r>
                        <a:rPr lang="en-GB" sz="1100" b="1" u="sng" dirty="0">
                          <a:solidFill>
                            <a:schemeClr val="accent1"/>
                          </a:solidFill>
                          <a:latin typeface="+mj-lt"/>
                        </a:rPr>
                        <a:t>TB deaths</a:t>
                      </a:r>
                    </a:p>
                    <a:p>
                      <a:pPr algn="l"/>
                      <a:r>
                        <a:rPr lang="en-GB" sz="1100" b="1" dirty="0">
                          <a:solidFill>
                            <a:schemeClr val="accent1"/>
                          </a:solidFill>
                          <a:latin typeface="+mj-lt"/>
                        </a:rPr>
                        <a:t>(2015 baseline)</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3366"/>
                          </a:solidFill>
                          <a:latin typeface="+mj-lt"/>
                        </a:rPr>
                        <a:t>35%</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3366"/>
                          </a:solidFill>
                          <a:latin typeface="+mj-lt"/>
                        </a:rPr>
                        <a:t>75%</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accent1"/>
                          </a:solidFill>
                          <a:latin typeface="+mj-lt"/>
                        </a:rPr>
                        <a:t>90%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accent1"/>
                          </a:solidFill>
                          <a:latin typeface="+mj-lt"/>
                        </a:rPr>
                        <a:t>95%</a:t>
                      </a: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82930">
                <a:tc>
                  <a:txBody>
                    <a:bodyPr/>
                    <a:lstStyle/>
                    <a:p>
                      <a:pPr algn="l"/>
                      <a:r>
                        <a:rPr lang="en-GB" sz="1100" b="1" dirty="0">
                          <a:solidFill>
                            <a:schemeClr val="accent1"/>
                          </a:solidFill>
                          <a:latin typeface="+mj-lt"/>
                        </a:rPr>
                        <a:t>Reduction of</a:t>
                      </a:r>
                    </a:p>
                    <a:p>
                      <a:pPr algn="l"/>
                      <a:r>
                        <a:rPr lang="en-GB" sz="1100" b="1" u="sng" dirty="0">
                          <a:solidFill>
                            <a:schemeClr val="accent1"/>
                          </a:solidFill>
                          <a:latin typeface="+mj-lt"/>
                        </a:rPr>
                        <a:t>TB incidence</a:t>
                      </a:r>
                    </a:p>
                    <a:p>
                      <a:pPr algn="l"/>
                      <a:r>
                        <a:rPr lang="en-GB" sz="1100" b="1" dirty="0">
                          <a:solidFill>
                            <a:schemeClr val="accent1"/>
                          </a:solidFill>
                          <a:latin typeface="+mj-lt"/>
                        </a:rPr>
                        <a:t>(2015 baseline)</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3366"/>
                          </a:solidFill>
                          <a:latin typeface="+mj-lt"/>
                        </a:rPr>
                        <a:t>20%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3366"/>
                          </a:solidFill>
                          <a:latin typeface="+mj-lt"/>
                        </a:rPr>
                        <a:t>50%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accent1"/>
                          </a:solidFill>
                          <a:latin typeface="+mj-lt"/>
                        </a:rPr>
                        <a:t>80%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accent1"/>
                          </a:solidFill>
                          <a:latin typeface="+mj-lt"/>
                        </a:rPr>
                        <a:t>90%</a:t>
                      </a: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26948">
                <a:tc>
                  <a:txBody>
                    <a:bodyPr/>
                    <a:lstStyle/>
                    <a:p>
                      <a:pPr algn="l"/>
                      <a:r>
                        <a:rPr lang="en-GB" sz="1100" b="1" dirty="0">
                          <a:solidFill>
                            <a:schemeClr val="accent1"/>
                          </a:solidFill>
                          <a:latin typeface="+mj-lt"/>
                        </a:rPr>
                        <a:t>TB families with </a:t>
                      </a:r>
                      <a:r>
                        <a:rPr lang="en-GB" sz="1100" b="1" u="sng" dirty="0">
                          <a:solidFill>
                            <a:schemeClr val="accent1"/>
                          </a:solidFill>
                          <a:latin typeface="+mj-lt"/>
                        </a:rPr>
                        <a:t>catastrophic costs</a:t>
                      </a:r>
                      <a:r>
                        <a:rPr lang="en-GB" sz="1100" b="1" dirty="0">
                          <a:solidFill>
                            <a:schemeClr val="accent1"/>
                          </a:solidFill>
                          <a:latin typeface="+mj-lt"/>
                        </a:rPr>
                        <a:t> due to TB</a:t>
                      </a:r>
                    </a:p>
                  </a:txBody>
                  <a:tcPr marT="34290" marB="3429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3366"/>
                          </a:solidFill>
                          <a:latin typeface="+mj-lt"/>
                        </a:rPr>
                        <a:t>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dirty="0">
                          <a:solidFill>
                            <a:srgbClr val="003366"/>
                          </a:solidFill>
                          <a:latin typeface="+mj-lt"/>
                        </a:rPr>
                        <a:t>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accent1"/>
                          </a:solidFill>
                          <a:latin typeface="+mj-lt"/>
                        </a:rPr>
                        <a:t>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600" b="1" dirty="0">
                          <a:solidFill>
                            <a:schemeClr val="accent1"/>
                          </a:solidFill>
                          <a:latin typeface="+mj-lt"/>
                        </a:rPr>
                        <a:t>0%</a:t>
                      </a:r>
                    </a:p>
                  </a:txBody>
                  <a:tcPr marT="34290" marB="3429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pic>
        <p:nvPicPr>
          <p:cNvPr id="285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771550"/>
            <a:ext cx="1080120" cy="145857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858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xmlns="" id="{7C298F73-D9A6-477D-8DA2-84D9BF0F7711}"/>
              </a:ext>
            </a:extLst>
          </p:cNvPr>
          <p:cNvSpPr txBox="1">
            <a:spLocks noChangeArrowheads="1"/>
          </p:cNvSpPr>
          <p:nvPr/>
        </p:nvSpPr>
        <p:spPr bwMode="auto">
          <a:xfrm>
            <a:off x="457200" y="228600"/>
            <a:ext cx="8401050" cy="45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eaLnBrk="1">
              <a:lnSpc>
                <a:spcPct val="93000"/>
              </a:lnSpc>
              <a:buClr>
                <a:srgbClr val="000000"/>
              </a:buClr>
              <a:buSzPct val="100000"/>
              <a:buFont typeface="Times New Roman" panose="02020603050405020304" pitchFamily="18" charset="0"/>
              <a:buNone/>
            </a:pPr>
            <a:r>
              <a:rPr lang="en-US" altLang="ru-RU" sz="2700" b="1" dirty="0">
                <a:solidFill>
                  <a:schemeClr val="accent1"/>
                </a:solidFill>
                <a:latin typeface="Century Gothic" panose="020B0502020202020204" pitchFamily="34" charset="0"/>
              </a:rPr>
              <a:t>TB notification in prisons</a:t>
            </a:r>
          </a:p>
        </p:txBody>
      </p:sp>
      <p:pic>
        <p:nvPicPr>
          <p:cNvPr id="5123" name="Picture 4" descr="C:\Users\arax\AppData\Local\Microsoft\Windows\INetCache\Content.Word\TB rate in prisons.png">
            <a:extLst>
              <a:ext uri="{FF2B5EF4-FFF2-40B4-BE49-F238E27FC236}">
                <a16:creationId xmlns:a16="http://schemas.microsoft.com/office/drawing/2014/main" xmlns="" id="{E83C07C5-FD93-4268-B2DE-7EB27A7BA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627534"/>
            <a:ext cx="3817144" cy="345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a:extLst>
              <a:ext uri="{FF2B5EF4-FFF2-40B4-BE49-F238E27FC236}">
                <a16:creationId xmlns:a16="http://schemas.microsoft.com/office/drawing/2014/main" xmlns="" id="{4EBC5FB8-A6E3-4E9E-9CDF-8DEEDC7D2730}"/>
              </a:ext>
            </a:extLst>
          </p:cNvPr>
          <p:cNvSpPr txBox="1">
            <a:spLocks/>
          </p:cNvSpPr>
          <p:nvPr/>
        </p:nvSpPr>
        <p:spPr>
          <a:xfrm>
            <a:off x="1169194" y="1168003"/>
            <a:ext cx="1999060" cy="1565672"/>
          </a:xfrm>
          <a:prstGeom prst="rect">
            <a:avLst/>
          </a:prstGeom>
        </p:spPr>
        <p:txBody>
          <a:bodyPr lIns="68580" tIns="34290" rIns="68580" bIns="3429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3000"/>
              </a:lnSpc>
              <a:buClr>
                <a:srgbClr val="000000"/>
              </a:buClr>
              <a:buSzPct val="100000"/>
              <a:buNone/>
              <a:defRPr/>
            </a:pPr>
            <a:endParaRPr lang="en-GB" sz="1200" dirty="0">
              <a:latin typeface="Century Gothic" panose="020B0502020202020204" pitchFamily="34" charset="0"/>
            </a:endParaRPr>
          </a:p>
        </p:txBody>
      </p:sp>
      <p:sp>
        <p:nvSpPr>
          <p:cNvPr id="8" name="Rectangle 7">
            <a:extLst>
              <a:ext uri="{FF2B5EF4-FFF2-40B4-BE49-F238E27FC236}">
                <a16:creationId xmlns:a16="http://schemas.microsoft.com/office/drawing/2014/main" xmlns="" id="{179EE1B5-F9CD-4955-A6EC-4B63C5CAB057}"/>
              </a:ext>
            </a:extLst>
          </p:cNvPr>
          <p:cNvSpPr/>
          <p:nvPr/>
        </p:nvSpPr>
        <p:spPr>
          <a:xfrm>
            <a:off x="251520" y="555526"/>
            <a:ext cx="5256584" cy="3906519"/>
          </a:xfrm>
          <a:prstGeom prst="rect">
            <a:avLst/>
          </a:prstGeom>
        </p:spPr>
        <p:txBody>
          <a:bodyPr wrap="square" lIns="68580" tIns="34290" rIns="68580" bIns="34290">
            <a:spAutoFit/>
          </a:bodyPr>
          <a:lstStyle/>
          <a:p>
            <a:pPr eaLnBrk="1">
              <a:lnSpc>
                <a:spcPct val="93000"/>
              </a:lnSpc>
              <a:buClr>
                <a:srgbClr val="000000"/>
              </a:buClr>
              <a:buSzPct val="100000"/>
              <a:buFont typeface="Times New Roman" panose="02020603050405020304" pitchFamily="18" charset="0"/>
              <a:buNone/>
              <a:defRPr/>
            </a:pPr>
            <a:r>
              <a:rPr lang="en-GB" sz="1400" dirty="0">
                <a:latin typeface="Century Gothic" panose="020B0502020202020204" pitchFamily="34" charset="0"/>
                <a:ea typeface="Adobe Gothic Std B" pitchFamily="34" charset="-128"/>
                <a:cs typeface="Times New Roman" panose="02020603050405020304" pitchFamily="18" charset="0"/>
              </a:rPr>
              <a:t>About</a:t>
            </a:r>
            <a:r>
              <a:rPr lang="en-GB" sz="1400" dirty="0">
                <a:solidFill>
                  <a:schemeClr val="accent5">
                    <a:lumMod val="50000"/>
                  </a:schemeClr>
                </a:solidFill>
                <a:latin typeface="Century Gothic" panose="020B0502020202020204" pitchFamily="34" charset="0"/>
                <a:ea typeface="Adobe Gothic Std B" pitchFamily="34" charset="-128"/>
                <a:cs typeface="Times New Roman" panose="02020603050405020304" pitchFamily="18" charset="0"/>
              </a:rPr>
              <a:t> </a:t>
            </a:r>
            <a:r>
              <a:rPr lang="en-GB" sz="1400" dirty="0">
                <a:solidFill>
                  <a:srgbClr val="FF0000"/>
                </a:solidFill>
                <a:latin typeface="Century Gothic" panose="020B0502020202020204" pitchFamily="34" charset="0"/>
                <a:ea typeface="Adobe Gothic Std B" pitchFamily="34" charset="-128"/>
                <a:cs typeface="Times New Roman" panose="02020603050405020304" pitchFamily="18" charset="0"/>
              </a:rPr>
              <a:t>1 of 16 TB </a:t>
            </a:r>
            <a:r>
              <a:rPr lang="en-GB" sz="1400" dirty="0">
                <a:latin typeface="Century Gothic" panose="020B0502020202020204" pitchFamily="34" charset="0"/>
                <a:ea typeface="Adobe Gothic Std B" pitchFamily="34" charset="-128"/>
                <a:cs typeface="Times New Roman" panose="02020603050405020304" pitchFamily="18" charset="0"/>
              </a:rPr>
              <a:t>cases notified in the European region was prisoner </a:t>
            </a:r>
            <a:r>
              <a:rPr lang="en-GB" sz="1400" dirty="0">
                <a:solidFill>
                  <a:srgbClr val="FF0000"/>
                </a:solidFill>
                <a:latin typeface="Century Gothic" panose="020B0502020202020204" pitchFamily="34" charset="0"/>
                <a:ea typeface="Adobe Gothic Std B" pitchFamily="34" charset="-128"/>
                <a:cs typeface="Times New Roman" panose="02020603050405020304" pitchFamily="18" charset="0"/>
              </a:rPr>
              <a:t>(6%)</a:t>
            </a:r>
          </a:p>
          <a:p>
            <a:pPr eaLnBrk="1">
              <a:lnSpc>
                <a:spcPct val="93000"/>
              </a:lnSpc>
              <a:buClr>
                <a:srgbClr val="000000"/>
              </a:buClr>
              <a:buSzPct val="100000"/>
              <a:buFont typeface="Times New Roman" panose="02020603050405020304" pitchFamily="18" charset="0"/>
              <a:buNone/>
              <a:defRPr/>
            </a:pPr>
            <a:endParaRPr lang="en-GB" sz="1400" dirty="0">
              <a:solidFill>
                <a:schemeClr val="accent5">
                  <a:lumMod val="50000"/>
                </a:schemeClr>
              </a:solidFill>
              <a:latin typeface="Century Gothic" panose="020B0502020202020204" pitchFamily="34" charset="0"/>
              <a:ea typeface="Adobe Gothic Std B" pitchFamily="34" charset="-128"/>
              <a:cs typeface="Times New Roman" panose="02020603050405020304" pitchFamily="18" charset="0"/>
            </a:endParaRPr>
          </a:p>
          <a:p>
            <a:pPr eaLnBrk="1">
              <a:lnSpc>
                <a:spcPct val="93000"/>
              </a:lnSpc>
              <a:buClr>
                <a:srgbClr val="000000"/>
              </a:buClr>
              <a:buSzPct val="100000"/>
              <a:buFont typeface="Times New Roman" panose="02020603050405020304" pitchFamily="18" charset="0"/>
              <a:buNone/>
              <a:defRPr/>
            </a:pPr>
            <a:r>
              <a:rPr lang="en-GB" sz="1400" dirty="0">
                <a:latin typeface="Century Gothic" panose="020B0502020202020204" pitchFamily="34" charset="0"/>
                <a:ea typeface="Adobe Gothic Std B" pitchFamily="34" charset="-128"/>
                <a:cs typeface="Times New Roman" panose="02020603050405020304" pitchFamily="18" charset="0"/>
              </a:rPr>
              <a:t>TB notification rate in prisons in European region is </a:t>
            </a:r>
            <a:r>
              <a:rPr lang="en-GB" sz="1400" dirty="0">
                <a:solidFill>
                  <a:srgbClr val="FF0000"/>
                </a:solidFill>
                <a:latin typeface="Century Gothic" panose="020B0502020202020204" pitchFamily="34" charset="0"/>
                <a:ea typeface="Adobe Gothic Std B" pitchFamily="34" charset="-128"/>
                <a:cs typeface="Times New Roman" panose="02020603050405020304" pitchFamily="18" charset="0"/>
              </a:rPr>
              <a:t>26 times higher </a:t>
            </a:r>
            <a:r>
              <a:rPr lang="en-GB" sz="1400" dirty="0">
                <a:latin typeface="Century Gothic" panose="020B0502020202020204" pitchFamily="34" charset="0"/>
                <a:ea typeface="Adobe Gothic Std B" pitchFamily="34" charset="-128"/>
                <a:cs typeface="Times New Roman" panose="02020603050405020304" pitchFamily="18" charset="0"/>
              </a:rPr>
              <a:t>(862/100k vs 32,8/100k) </a:t>
            </a:r>
          </a:p>
          <a:p>
            <a:pPr eaLnBrk="1">
              <a:lnSpc>
                <a:spcPct val="93000"/>
              </a:lnSpc>
              <a:buClr>
                <a:srgbClr val="000000"/>
              </a:buClr>
              <a:buSzPct val="100000"/>
              <a:buFont typeface="Times New Roman" panose="02020603050405020304" pitchFamily="18" charset="0"/>
              <a:buNone/>
              <a:defRPr/>
            </a:pPr>
            <a:endParaRPr lang="en-GB" sz="1400" dirty="0">
              <a:latin typeface="Century Gothic" panose="020B0502020202020204" pitchFamily="34" charset="0"/>
              <a:ea typeface="Adobe Gothic Std B" pitchFamily="34" charset="-128"/>
              <a:cs typeface="Times New Roman" panose="02020603050405020304" pitchFamily="18" charset="0"/>
            </a:endParaRPr>
          </a:p>
          <a:p>
            <a:pPr>
              <a:lnSpc>
                <a:spcPct val="93000"/>
              </a:lnSpc>
              <a:buClr>
                <a:srgbClr val="000000"/>
              </a:buClr>
              <a:buSzPct val="100000"/>
              <a:defRPr/>
            </a:pPr>
            <a:r>
              <a:rPr lang="en-US" sz="1400" dirty="0">
                <a:latin typeface="Century Gothic" panose="020B0502020202020204" pitchFamily="34" charset="0"/>
                <a:ea typeface="Adobe Gothic Std B" pitchFamily="34" charset="-128"/>
                <a:cs typeface="Times New Roman" panose="02020603050405020304" pitchFamily="18" charset="0"/>
              </a:rPr>
              <a:t>In Thailand, Ethiopia, India and Brazil, TB rates were reported to be almost </a:t>
            </a:r>
            <a:r>
              <a:rPr lang="en-US" sz="1400" dirty="0">
                <a:solidFill>
                  <a:srgbClr val="FF0000"/>
                </a:solidFill>
                <a:latin typeface="Century Gothic" panose="020B0502020202020204" pitchFamily="34" charset="0"/>
                <a:ea typeface="Adobe Gothic Std B" pitchFamily="34" charset="-128"/>
                <a:cs typeface="Times New Roman" panose="02020603050405020304" pitchFamily="18" charset="0"/>
              </a:rPr>
              <a:t>8, 7, 23 and 64-times higher</a:t>
            </a:r>
            <a:r>
              <a:rPr lang="en-US" sz="1400" dirty="0">
                <a:latin typeface="Century Gothic" panose="020B0502020202020204" pitchFamily="34" charset="0"/>
                <a:ea typeface="Adobe Gothic Std B" pitchFamily="34" charset="-128"/>
                <a:cs typeface="Times New Roman" panose="02020603050405020304" pitchFamily="18" charset="0"/>
              </a:rPr>
              <a:t>, respectively</a:t>
            </a:r>
            <a:endParaRPr lang="en-GB" sz="1400" dirty="0">
              <a:latin typeface="Century Gothic" panose="020B0502020202020204" pitchFamily="34" charset="0"/>
              <a:ea typeface="Adobe Gothic Std B" pitchFamily="34" charset="-128"/>
              <a:cs typeface="Times New Roman" panose="02020603050405020304" pitchFamily="18" charset="0"/>
            </a:endParaRPr>
          </a:p>
          <a:p>
            <a:pPr eaLnBrk="1">
              <a:lnSpc>
                <a:spcPct val="93000"/>
              </a:lnSpc>
              <a:buClr>
                <a:srgbClr val="000000"/>
              </a:buClr>
              <a:buSzPct val="100000"/>
              <a:buFont typeface="Times New Roman" panose="02020603050405020304" pitchFamily="18" charset="0"/>
              <a:buNone/>
              <a:defRPr/>
            </a:pPr>
            <a:endParaRPr lang="en-GB" sz="1400" dirty="0">
              <a:solidFill>
                <a:schemeClr val="accent5">
                  <a:lumMod val="50000"/>
                </a:schemeClr>
              </a:solidFill>
              <a:latin typeface="Century Gothic" panose="020B0502020202020204" pitchFamily="34" charset="0"/>
              <a:ea typeface="Adobe Gothic Std B" pitchFamily="34" charset="-128"/>
              <a:cs typeface="Times New Roman" panose="02020603050405020304" pitchFamily="18" charset="0"/>
            </a:endParaRPr>
          </a:p>
          <a:p>
            <a:pPr>
              <a:lnSpc>
                <a:spcPct val="93000"/>
              </a:lnSpc>
              <a:buClr>
                <a:srgbClr val="000000"/>
              </a:buClr>
              <a:buSzPct val="100000"/>
              <a:defRPr/>
            </a:pPr>
            <a:r>
              <a:rPr lang="en-US" sz="1400" dirty="0">
                <a:latin typeface="Century Gothic" panose="020B0502020202020204" pitchFamily="34" charset="0"/>
                <a:ea typeface="Adobe Gothic Std B" pitchFamily="34" charset="-128"/>
                <a:cs typeface="Times New Roman" panose="02020603050405020304" pitchFamily="18" charset="0"/>
              </a:rPr>
              <a:t>TB in prisons is more likely to be </a:t>
            </a:r>
            <a:r>
              <a:rPr lang="en-US" sz="1400" dirty="0">
                <a:solidFill>
                  <a:srgbClr val="FF0000"/>
                </a:solidFill>
                <a:latin typeface="Century Gothic" panose="020B0502020202020204" pitchFamily="34" charset="0"/>
                <a:ea typeface="Adobe Gothic Std B" pitchFamily="34" charset="-128"/>
                <a:cs typeface="Times New Roman" panose="02020603050405020304" pitchFamily="18" charset="0"/>
              </a:rPr>
              <a:t>drug-resistant </a:t>
            </a:r>
            <a:r>
              <a:rPr lang="en-US" sz="1400" dirty="0">
                <a:latin typeface="Century Gothic" panose="020B0502020202020204" pitchFamily="34" charset="0"/>
                <a:ea typeface="Adobe Gothic Std B" pitchFamily="34" charset="-128"/>
                <a:cs typeface="Times New Roman" panose="02020603050405020304" pitchFamily="18" charset="0"/>
              </a:rPr>
              <a:t>or associated with </a:t>
            </a:r>
            <a:r>
              <a:rPr lang="en-US" sz="1400" dirty="0">
                <a:solidFill>
                  <a:srgbClr val="FF0000"/>
                </a:solidFill>
                <a:latin typeface="Century Gothic" panose="020B0502020202020204" pitchFamily="34" charset="0"/>
                <a:ea typeface="Adobe Gothic Std B" pitchFamily="34" charset="-128"/>
                <a:cs typeface="Times New Roman" panose="02020603050405020304" pitchFamily="18" charset="0"/>
              </a:rPr>
              <a:t>HIV coinfection</a:t>
            </a:r>
          </a:p>
          <a:p>
            <a:pPr>
              <a:lnSpc>
                <a:spcPct val="93000"/>
              </a:lnSpc>
              <a:buClr>
                <a:srgbClr val="000000"/>
              </a:buClr>
              <a:buSzPct val="100000"/>
              <a:defRPr/>
            </a:pPr>
            <a:endParaRPr lang="en-US" altLang="en-US" sz="1400" dirty="0">
              <a:latin typeface="Century Gothic" panose="020B0502020202020204" pitchFamily="34" charset="0"/>
              <a:cs typeface="Times New Roman" panose="02020603050405020304" pitchFamily="18" charset="0"/>
            </a:endParaRPr>
          </a:p>
          <a:p>
            <a:pPr eaLnBrk="1">
              <a:lnSpc>
                <a:spcPct val="93000"/>
              </a:lnSpc>
              <a:buClr>
                <a:srgbClr val="000000"/>
              </a:buClr>
              <a:buSzPct val="100000"/>
              <a:buFont typeface="Times New Roman" panose="02020603050405020304" pitchFamily="18" charset="0"/>
              <a:buNone/>
              <a:defRPr/>
            </a:pPr>
            <a:r>
              <a:rPr lang="en-GB" sz="1400" dirty="0">
                <a:latin typeface="Century Gothic" panose="020B0502020202020204" pitchFamily="34" charset="0"/>
                <a:ea typeface="Adobe Gothic Std B" pitchFamily="34" charset="-128"/>
                <a:cs typeface="Times New Roman" panose="02020603050405020304" pitchFamily="18" charset="0"/>
              </a:rPr>
              <a:t>Up to </a:t>
            </a:r>
            <a:r>
              <a:rPr lang="en-GB" sz="1400" dirty="0">
                <a:solidFill>
                  <a:srgbClr val="FF0000"/>
                </a:solidFill>
                <a:latin typeface="Century Gothic" panose="020B0502020202020204" pitchFamily="34" charset="0"/>
                <a:ea typeface="Adobe Gothic Std B" pitchFamily="34" charset="-128"/>
                <a:cs typeface="Times New Roman" panose="02020603050405020304" pitchFamily="18" charset="0"/>
              </a:rPr>
              <a:t>70%</a:t>
            </a:r>
            <a:r>
              <a:rPr lang="en-GB" sz="1400" b="1" dirty="0">
                <a:solidFill>
                  <a:schemeClr val="accent5">
                    <a:lumMod val="50000"/>
                  </a:schemeClr>
                </a:solidFill>
                <a:latin typeface="Century Gothic" panose="020B0502020202020204" pitchFamily="34" charset="0"/>
                <a:ea typeface="Adobe Gothic Std B" pitchFamily="34" charset="-128"/>
                <a:cs typeface="Times New Roman" panose="02020603050405020304" pitchFamily="18" charset="0"/>
              </a:rPr>
              <a:t> </a:t>
            </a:r>
            <a:r>
              <a:rPr lang="en-GB" sz="1400" dirty="0">
                <a:latin typeface="Century Gothic" panose="020B0502020202020204" pitchFamily="34" charset="0"/>
                <a:ea typeface="Adobe Gothic Std B" pitchFamily="34" charset="-128"/>
                <a:cs typeface="Times New Roman" panose="02020603050405020304" pitchFamily="18" charset="0"/>
              </a:rPr>
              <a:t>loss to treatment follow-up after release from prison</a:t>
            </a:r>
          </a:p>
          <a:p>
            <a:pPr eaLnBrk="1">
              <a:lnSpc>
                <a:spcPct val="93000"/>
              </a:lnSpc>
              <a:buClr>
                <a:srgbClr val="000000"/>
              </a:buClr>
              <a:buSzPct val="100000"/>
              <a:buFont typeface="Times New Roman" panose="02020603050405020304" pitchFamily="18" charset="0"/>
              <a:buNone/>
              <a:defRPr/>
            </a:pPr>
            <a:endParaRPr lang="en-GB" sz="1400" dirty="0">
              <a:solidFill>
                <a:schemeClr val="accent5">
                  <a:lumMod val="50000"/>
                </a:schemeClr>
              </a:solidFill>
              <a:latin typeface="Century Gothic" panose="020B0502020202020204" pitchFamily="34" charset="0"/>
              <a:ea typeface="Adobe Gothic Std B" pitchFamily="34" charset="-128"/>
              <a:cs typeface="Times New Roman" panose="02020603050405020304" pitchFamily="18" charset="0"/>
            </a:endParaRPr>
          </a:p>
          <a:p>
            <a:pPr eaLnBrk="1" hangingPunct="1">
              <a:buClr>
                <a:srgbClr val="000000"/>
              </a:buClr>
              <a:buSzPct val="100000"/>
              <a:buFont typeface="Times New Roman" panose="02020603050405020304" pitchFamily="18" charset="0"/>
              <a:buNone/>
              <a:defRPr/>
            </a:pPr>
            <a:r>
              <a:rPr lang="et-EE" altLang="en-US" sz="1400" dirty="0" err="1">
                <a:latin typeface="Century Gothic" panose="020B0502020202020204" pitchFamily="34" charset="0"/>
                <a:cs typeface="Times New Roman" panose="02020603050405020304" pitchFamily="18" charset="0"/>
              </a:rPr>
              <a:t>Implementation</a:t>
            </a:r>
            <a:r>
              <a:rPr lang="et-EE" altLang="en-US" sz="1400" dirty="0">
                <a:latin typeface="Century Gothic" panose="020B0502020202020204" pitchFamily="34" charset="0"/>
                <a:cs typeface="Times New Roman" panose="02020603050405020304" pitchFamily="18" charset="0"/>
              </a:rPr>
              <a:t> of rapid diagnostics and new anti-TB medicines is far behind the civil population </a:t>
            </a:r>
          </a:p>
          <a:p>
            <a:pPr eaLnBrk="1">
              <a:lnSpc>
                <a:spcPct val="93000"/>
              </a:lnSpc>
              <a:buClr>
                <a:srgbClr val="000000"/>
              </a:buClr>
              <a:buSzPct val="100000"/>
              <a:buFont typeface="Times New Roman" panose="02020603050405020304" pitchFamily="18" charset="0"/>
              <a:buNone/>
              <a:defRPr/>
            </a:pPr>
            <a:endParaRPr lang="en-GB" sz="1400" dirty="0">
              <a:solidFill>
                <a:schemeClr val="accent5">
                  <a:lumMod val="50000"/>
                </a:schemeClr>
              </a:solidFill>
              <a:latin typeface="Century Gothic" panose="020B0502020202020204" pitchFamily="34" charset="0"/>
              <a:ea typeface="Adobe Gothic Std B" pitchFamily="34" charset="-128"/>
              <a:cs typeface="Arial" charset="0"/>
            </a:endParaRPr>
          </a:p>
        </p:txBody>
      </p:sp>
      <p:sp>
        <p:nvSpPr>
          <p:cNvPr id="2" name="Rectangle 1">
            <a:extLst>
              <a:ext uri="{FF2B5EF4-FFF2-40B4-BE49-F238E27FC236}">
                <a16:creationId xmlns:a16="http://schemas.microsoft.com/office/drawing/2014/main" xmlns="" id="{4CC76827-0BE3-4253-9F27-554872D1E9BE}"/>
              </a:ext>
            </a:extLst>
          </p:cNvPr>
          <p:cNvSpPr/>
          <p:nvPr/>
        </p:nvSpPr>
        <p:spPr>
          <a:xfrm>
            <a:off x="4835402" y="3867894"/>
            <a:ext cx="4273102" cy="561692"/>
          </a:xfrm>
          <a:prstGeom prst="rect">
            <a:avLst/>
          </a:prstGeom>
        </p:spPr>
        <p:txBody>
          <a:bodyPr wrap="square" lIns="68580" tIns="34290" rIns="68580" bIns="34290">
            <a:spAutoFit/>
          </a:bodyPr>
          <a:lstStyle/>
          <a:p>
            <a:r>
              <a:rPr lang="ru-RU" sz="800" i="1" dirty="0">
                <a:solidFill>
                  <a:schemeClr val="accent1"/>
                </a:solidFill>
                <a:latin typeface="Century Gothic" panose="020B0502020202020204" pitchFamily="34" charset="0"/>
              </a:rPr>
              <a:t>E</a:t>
            </a:r>
            <a:r>
              <a:rPr lang="en-US" sz="800" i="1" dirty="0">
                <a:solidFill>
                  <a:schemeClr val="accent1"/>
                </a:solidFill>
                <a:latin typeface="Century Gothic" panose="020B0502020202020204" pitchFamily="34" charset="0"/>
              </a:rPr>
              <a:t>CDC </a:t>
            </a:r>
            <a:r>
              <a:rPr lang="ru-RU" sz="800" i="1" dirty="0">
                <a:solidFill>
                  <a:schemeClr val="accent1"/>
                </a:solidFill>
                <a:latin typeface="Century Gothic" panose="020B0502020202020204" pitchFamily="34" charset="0"/>
              </a:rPr>
              <a:t>/WHO </a:t>
            </a:r>
            <a:r>
              <a:rPr lang="ru-RU" sz="800" i="1" dirty="0" err="1">
                <a:solidFill>
                  <a:schemeClr val="accent1"/>
                </a:solidFill>
                <a:latin typeface="Century Gothic" panose="020B0502020202020204" pitchFamily="34" charset="0"/>
              </a:rPr>
              <a:t>Regional</a:t>
            </a:r>
            <a:r>
              <a:rPr lang="ru-RU" sz="800" i="1" dirty="0">
                <a:solidFill>
                  <a:schemeClr val="accent1"/>
                </a:solidFill>
                <a:latin typeface="Century Gothic" panose="020B0502020202020204" pitchFamily="34" charset="0"/>
              </a:rPr>
              <a:t> Office </a:t>
            </a:r>
            <a:r>
              <a:rPr lang="ru-RU" sz="800" i="1" dirty="0" err="1">
                <a:solidFill>
                  <a:schemeClr val="accent1"/>
                </a:solidFill>
                <a:latin typeface="Century Gothic" panose="020B0502020202020204" pitchFamily="34" charset="0"/>
              </a:rPr>
              <a:t>for</a:t>
            </a:r>
            <a:r>
              <a:rPr lang="ru-RU"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Europe</a:t>
            </a:r>
            <a:r>
              <a:rPr lang="ru-RU"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Tuberculosis</a:t>
            </a:r>
            <a:r>
              <a:rPr lang="ru-RU"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surveillance</a:t>
            </a:r>
            <a:r>
              <a:rPr lang="en-GB"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and</a:t>
            </a:r>
            <a:r>
              <a:rPr lang="ru-RU"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monitoring</a:t>
            </a:r>
            <a:r>
              <a:rPr lang="ru-RU"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in</a:t>
            </a:r>
            <a:r>
              <a:rPr lang="ru-RU" sz="800" i="1" dirty="0">
                <a:solidFill>
                  <a:schemeClr val="accent1"/>
                </a:solidFill>
                <a:latin typeface="Century Gothic" panose="020B0502020202020204" pitchFamily="34" charset="0"/>
              </a:rPr>
              <a:t> </a:t>
            </a:r>
            <a:r>
              <a:rPr lang="ru-RU" sz="800" i="1" dirty="0" err="1">
                <a:solidFill>
                  <a:schemeClr val="accent1"/>
                </a:solidFill>
                <a:latin typeface="Century Gothic" panose="020B0502020202020204" pitchFamily="34" charset="0"/>
              </a:rPr>
              <a:t>Europe</a:t>
            </a:r>
            <a:r>
              <a:rPr lang="ru-RU" sz="800" i="1" dirty="0">
                <a:solidFill>
                  <a:schemeClr val="accent1"/>
                </a:solidFill>
                <a:latin typeface="Century Gothic" panose="020B0502020202020204" pitchFamily="34" charset="0"/>
              </a:rPr>
              <a:t> 2018 – 2016 </a:t>
            </a:r>
            <a:r>
              <a:rPr lang="ru-RU" sz="800" i="1" dirty="0" err="1">
                <a:solidFill>
                  <a:schemeClr val="accent1"/>
                </a:solidFill>
                <a:latin typeface="Century Gothic" panose="020B0502020202020204" pitchFamily="34" charset="0"/>
              </a:rPr>
              <a:t>data</a:t>
            </a:r>
            <a:r>
              <a:rPr lang="ru-RU" sz="800" i="1" dirty="0">
                <a:solidFill>
                  <a:schemeClr val="accent1"/>
                </a:solidFill>
                <a:latin typeface="Century Gothic" panose="020B0502020202020204" pitchFamily="34" charset="0"/>
              </a:rPr>
              <a:t>.</a:t>
            </a:r>
            <a:r>
              <a:rPr lang="en-US" sz="800" i="1" dirty="0">
                <a:solidFill>
                  <a:schemeClr val="accent1"/>
                </a:solidFill>
                <a:latin typeface="Century Gothic" panose="020B0502020202020204" pitchFamily="34" charset="0"/>
              </a:rPr>
              <a:t> </a:t>
            </a:r>
          </a:p>
          <a:p>
            <a:r>
              <a:rPr lang="en-US" sz="800" i="1" dirty="0">
                <a:solidFill>
                  <a:schemeClr val="accent1"/>
                </a:solidFill>
                <a:latin typeface="Century Gothic" panose="020B0502020202020204" pitchFamily="34" charset="0"/>
              </a:rPr>
              <a:t>Good practices in the prevention and care of tuberculosis and </a:t>
            </a:r>
            <a:r>
              <a:rPr lang="en-US" sz="800" i="1" dirty="0" err="1">
                <a:solidFill>
                  <a:schemeClr val="accent1"/>
                </a:solidFill>
                <a:latin typeface="Century Gothic" panose="020B0502020202020204" pitchFamily="34" charset="0"/>
              </a:rPr>
              <a:t>drugresistant</a:t>
            </a:r>
            <a:r>
              <a:rPr lang="en-US" sz="800" i="1" dirty="0">
                <a:solidFill>
                  <a:schemeClr val="accent1"/>
                </a:solidFill>
                <a:latin typeface="Century Gothic" panose="020B0502020202020204" pitchFamily="34" charset="0"/>
              </a:rPr>
              <a:t> tuberculosis in correctional facilities. WHO. 2018</a:t>
            </a:r>
            <a:endParaRPr lang="ru-RU" sz="800" i="1"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54568740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 picture containing wall, person, indoor, man&#10;&#10;Description generated with very high confidence">
            <a:extLst>
              <a:ext uri="{FF2B5EF4-FFF2-40B4-BE49-F238E27FC236}">
                <a16:creationId xmlns:a16="http://schemas.microsoft.com/office/drawing/2014/main" xmlns="" id="{0530BCD2-48FD-46BA-9003-209226122B7A}"/>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t="6250"/>
          <a:stretch/>
        </p:blipFill>
        <p:spPr bwMode="auto">
          <a:xfrm>
            <a:off x="-1" y="7"/>
            <a:ext cx="9144000" cy="514349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a:extLst>
              <a:ext uri="{FF2B5EF4-FFF2-40B4-BE49-F238E27FC236}">
                <a16:creationId xmlns:a16="http://schemas.microsoft.com/office/drawing/2014/main" xmlns="" id="{04B85600-1A93-4F58-A6E1-2C4AB42F6137}"/>
              </a:ext>
            </a:extLst>
          </p:cNvPr>
          <p:cNvSpPr>
            <a:spLocks noGrp="1"/>
          </p:cNvSpPr>
          <p:nvPr>
            <p:ph type="title"/>
          </p:nvPr>
        </p:nvSpPr>
        <p:spPr>
          <a:xfrm>
            <a:off x="532086" y="1435462"/>
            <a:ext cx="3153103" cy="1007066"/>
          </a:xfrm>
        </p:spPr>
        <p:txBody>
          <a:bodyPr vert="horz" lIns="68580" tIns="34290" rIns="68580" bIns="34290" rtlCol="0" anchor="ctr">
            <a:normAutofit fontScale="90000"/>
          </a:bodyPr>
          <a:lstStyle/>
          <a:p>
            <a:pPr algn="ctr"/>
            <a:r>
              <a:rPr lang="en-US" sz="2500" b="1" dirty="0">
                <a:solidFill>
                  <a:schemeClr val="accent1"/>
                </a:solidFill>
                <a:latin typeface="Century Gothic" panose="020B0502020202020204" pitchFamily="34" charset="0"/>
              </a:rPr>
              <a:t>TB treatment outcomes  </a:t>
            </a:r>
            <a:br>
              <a:rPr lang="en-US" sz="2500" b="1" dirty="0">
                <a:solidFill>
                  <a:schemeClr val="accent1"/>
                </a:solidFill>
                <a:latin typeface="Century Gothic" panose="020B0502020202020204" pitchFamily="34" charset="0"/>
              </a:rPr>
            </a:br>
            <a:r>
              <a:rPr lang="en-US" sz="2500" b="1" dirty="0">
                <a:solidFill>
                  <a:schemeClr val="accent1"/>
                </a:solidFill>
                <a:latin typeface="Century Gothic" panose="020B0502020202020204" pitchFamily="34" charset="0"/>
              </a:rPr>
              <a:t>in prisons</a:t>
            </a:r>
            <a:endParaRPr lang="en-US" sz="2500" dirty="0">
              <a:solidFill>
                <a:schemeClr val="accent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7153CCC3-37B8-4C0F-9CBF-058B3B809233}"/>
              </a:ext>
            </a:extLst>
          </p:cNvPr>
          <p:cNvSpPr>
            <a:spLocks noGrp="1"/>
          </p:cNvSpPr>
          <p:nvPr>
            <p:ph sz="half" idx="1"/>
          </p:nvPr>
        </p:nvSpPr>
        <p:spPr>
          <a:xfrm>
            <a:off x="394137" y="2563180"/>
            <a:ext cx="3444766" cy="1964879"/>
          </a:xfrm>
        </p:spPr>
        <p:txBody>
          <a:bodyPr vert="horz" lIns="68580" tIns="34290" rIns="68580" bIns="34290" rtlCol="0" anchor="ctr">
            <a:normAutofit/>
          </a:bodyPr>
          <a:lstStyle/>
          <a:p>
            <a:pPr marL="0"/>
            <a:r>
              <a:rPr lang="en-US" sz="1400" dirty="0" err="1"/>
              <a:t>Favourable</a:t>
            </a:r>
            <a:r>
              <a:rPr lang="en-US" sz="1400" dirty="0"/>
              <a:t> treatment outcome  among new and relapse TB cases In prisons versus </a:t>
            </a:r>
            <a:r>
              <a:rPr lang="en-US" sz="1400" dirty="0" err="1"/>
              <a:t>civilan</a:t>
            </a:r>
            <a:r>
              <a:rPr lang="en-US" sz="1400" dirty="0"/>
              <a:t> sector in WHO European Region (2014 cohort)</a:t>
            </a:r>
          </a:p>
          <a:p>
            <a:pPr marL="0"/>
            <a:r>
              <a:rPr lang="en-US" sz="1400" dirty="0"/>
              <a:t>59,9% vs.78,5% </a:t>
            </a:r>
          </a:p>
          <a:p>
            <a:pPr marL="0" indent="0">
              <a:buNone/>
            </a:pPr>
            <a:r>
              <a:rPr lang="en-US" sz="1400" dirty="0"/>
              <a:t>. </a:t>
            </a:r>
          </a:p>
          <a:p>
            <a:endParaRPr lang="en-US" sz="1400" dirty="0"/>
          </a:p>
        </p:txBody>
      </p:sp>
    </p:spTree>
    <p:extLst>
      <p:ext uri="{BB962C8B-B14F-4D97-AF65-F5344CB8AC3E}">
        <p14:creationId xmlns:p14="http://schemas.microsoft.com/office/powerpoint/2010/main" val="418281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EEBAC-6B31-46E3-90DF-A1C4123803AD}"/>
              </a:ext>
            </a:extLst>
          </p:cNvPr>
          <p:cNvSpPr>
            <a:spLocks noGrp="1"/>
          </p:cNvSpPr>
          <p:nvPr>
            <p:ph type="title"/>
          </p:nvPr>
        </p:nvSpPr>
        <p:spPr>
          <a:xfrm>
            <a:off x="971600" y="195486"/>
            <a:ext cx="6750322" cy="626762"/>
          </a:xfrm>
        </p:spPr>
        <p:txBody>
          <a:bodyPr>
            <a:normAutofit fontScale="90000"/>
          </a:bodyPr>
          <a:lstStyle/>
          <a:p>
            <a:r>
              <a:rPr lang="en-US" altLang="en-US" sz="3100" b="1" dirty="0">
                <a:latin typeface="Century Gothic" panose="020B0502020202020204" pitchFamily="34" charset="0"/>
              </a:rPr>
              <a:t>Challenges in prisons</a:t>
            </a:r>
            <a:r>
              <a:rPr lang="en-US" altLang="en-US" sz="2800" dirty="0">
                <a:solidFill>
                  <a:srgbClr val="003366"/>
                </a:solidFill>
                <a:latin typeface="Century Gothic" panose="020B0502020202020204" pitchFamily="34" charset="0"/>
                <a:ea typeface="SimSun" pitchFamily="2" charset="-122"/>
                <a:cs typeface="Calibri" pitchFamily="34" charset="0"/>
              </a:rPr>
              <a:t/>
            </a:r>
            <a:br>
              <a:rPr lang="en-US" altLang="en-US" sz="2800" dirty="0">
                <a:solidFill>
                  <a:srgbClr val="003366"/>
                </a:solidFill>
                <a:latin typeface="Century Gothic" panose="020B0502020202020204" pitchFamily="34" charset="0"/>
                <a:ea typeface="SimSun" pitchFamily="2" charset="-122"/>
                <a:cs typeface="Calibri" pitchFamily="34" charset="0"/>
              </a:rPr>
            </a:br>
            <a:endParaRPr lang="ru-RU" sz="2800" b="1" dirty="0">
              <a:solidFill>
                <a:schemeClr val="accent1"/>
              </a:solidFill>
              <a:latin typeface="Century Gothic" panose="020B0502020202020204" pitchFamily="34" charset="0"/>
            </a:endParaRPr>
          </a:p>
        </p:txBody>
      </p:sp>
      <p:graphicFrame>
        <p:nvGraphicFramePr>
          <p:cNvPr id="4" name="Content Placeholder 3">
            <a:extLst>
              <a:ext uri="{FF2B5EF4-FFF2-40B4-BE49-F238E27FC236}">
                <a16:creationId xmlns:a16="http://schemas.microsoft.com/office/drawing/2014/main" xmlns="" id="{65795F1F-A221-447F-B026-C2E21310A468}"/>
              </a:ext>
            </a:extLst>
          </p:cNvPr>
          <p:cNvGraphicFramePr>
            <a:graphicFrameLocks noGrp="1"/>
          </p:cNvGraphicFramePr>
          <p:nvPr>
            <p:ph idx="1"/>
            <p:extLst>
              <p:ext uri="{D42A27DB-BD31-4B8C-83A1-F6EECF244321}">
                <p14:modId xmlns:p14="http://schemas.microsoft.com/office/powerpoint/2010/main" val="74114885"/>
              </p:ext>
            </p:extLst>
          </p:nvPr>
        </p:nvGraphicFramePr>
        <p:xfrm>
          <a:off x="323528" y="508867"/>
          <a:ext cx="8640960" cy="4150820"/>
        </p:xfrm>
        <a:graphic>
          <a:graphicData uri="http://schemas.openxmlformats.org/drawingml/2006/table">
            <a:tbl>
              <a:tblPr firstRow="1" bandRow="1">
                <a:tableStyleId>{3B4B98B0-60AC-42C2-AFA5-B58CD77FA1E5}</a:tableStyleId>
              </a:tblPr>
              <a:tblGrid>
                <a:gridCol w="2739668">
                  <a:extLst>
                    <a:ext uri="{9D8B030D-6E8A-4147-A177-3AD203B41FA5}">
                      <a16:colId xmlns:a16="http://schemas.microsoft.com/office/drawing/2014/main" xmlns="" val="4014111004"/>
                    </a:ext>
                  </a:extLst>
                </a:gridCol>
                <a:gridCol w="5901292">
                  <a:extLst>
                    <a:ext uri="{9D8B030D-6E8A-4147-A177-3AD203B41FA5}">
                      <a16:colId xmlns:a16="http://schemas.microsoft.com/office/drawing/2014/main" xmlns="" val="194829084"/>
                    </a:ext>
                  </a:extLst>
                </a:gridCol>
              </a:tblGrid>
              <a:tr h="254947">
                <a:tc>
                  <a:txBody>
                    <a:bodyPr/>
                    <a:lstStyle/>
                    <a:p>
                      <a:endParaRPr lang="ru-RU" sz="1500" dirty="0">
                        <a:latin typeface="Century Gothic" panose="020B0502020202020204" pitchFamily="34" charset="0"/>
                      </a:endParaRPr>
                    </a:p>
                  </a:txBody>
                  <a:tcPr marL="49798" marR="49798" marT="24899" marB="24899"/>
                </a:tc>
                <a:tc>
                  <a:txBody>
                    <a:bodyPr/>
                    <a:lstStyle/>
                    <a:p>
                      <a:pPr marL="0" marR="0" lvl="0" indent="0" algn="ctr" defTabSz="914400" rtl="0" eaLnBrk="1" fontAlgn="base" latinLnBrk="0" hangingPunct="1">
                        <a:lnSpc>
                          <a:spcPct val="107000"/>
                        </a:lnSpc>
                        <a:spcBef>
                          <a:spcPct val="0"/>
                        </a:spcBef>
                        <a:spcAft>
                          <a:spcPct val="0"/>
                        </a:spcAft>
                        <a:buClrTx/>
                        <a:buSzTx/>
                        <a:buFont typeface="Times New Roman" pitchFamily="18" charset="0"/>
                        <a:buNone/>
                        <a:tabLst/>
                      </a:pPr>
                      <a:endParaRPr kumimoji="0" lang="en-US" altLang="en-US" sz="1500" b="0" i="0" u="none" strike="noStrike" cap="none" normalizeH="0" baseline="0" dirty="0">
                        <a:ln>
                          <a:noFill/>
                        </a:ln>
                        <a:solidFill>
                          <a:srgbClr val="003366"/>
                        </a:solidFill>
                        <a:effectLst/>
                        <a:latin typeface="Century Gothic" panose="020B0502020202020204" pitchFamily="34" charset="0"/>
                        <a:ea typeface="SimSun" pitchFamily="2" charset="-122"/>
                        <a:cs typeface="Calibri" pitchFamily="34" charset="0"/>
                      </a:endParaRPr>
                    </a:p>
                  </a:txBody>
                  <a:tcPr marL="49798" marR="49798" marT="0" marB="0" horzOverflow="overflow"/>
                </a:tc>
                <a:extLst>
                  <a:ext uri="{0D108BD9-81ED-4DB2-BD59-A6C34878D82A}">
                    <a16:rowId xmlns:a16="http://schemas.microsoft.com/office/drawing/2014/main" xmlns="" val="3743116236"/>
                  </a:ext>
                </a:extLst>
              </a:tr>
              <a:tr h="654721">
                <a:tc>
                  <a:txBody>
                    <a:bodyPr/>
                    <a:lstStyle/>
                    <a:p>
                      <a:pPr marL="0" marR="0" lvl="0" indent="0" algn="l" defTabSz="914400" rtl="0" eaLnBrk="1" fontAlgn="base" latinLnBrk="0" hangingPunct="1">
                        <a:lnSpc>
                          <a:spcPct val="107000"/>
                        </a:lnSpc>
                        <a:spcBef>
                          <a:spcPct val="0"/>
                        </a:spcBef>
                        <a:spcAft>
                          <a:spcPct val="0"/>
                        </a:spcAft>
                        <a:buClrTx/>
                        <a:buSzTx/>
                        <a:buFont typeface="Times New Roman" pitchFamily="18" charset="0"/>
                        <a:buNone/>
                        <a:tabLst/>
                      </a:pPr>
                      <a:r>
                        <a:rPr kumimoji="0" lang="en-US" altLang="en-US" sz="1500" u="none" strike="noStrike" cap="none" normalizeH="0" baseline="0" dirty="0">
                          <a:ln>
                            <a:noFill/>
                          </a:ln>
                          <a:effectLst/>
                          <a:latin typeface="Century Gothic" panose="020B0502020202020204" pitchFamily="34" charset="0"/>
                        </a:rPr>
                        <a:t>Early diagnosis</a:t>
                      </a:r>
                      <a:endParaRPr kumimoji="0" lang="en-US" altLang="en-US" sz="1500" b="0" i="1" u="none" strike="noStrike" cap="none" normalizeH="0" baseline="0" dirty="0">
                        <a:ln>
                          <a:noFill/>
                        </a:ln>
                        <a:solidFill>
                          <a:srgbClr val="003366"/>
                        </a:solidFill>
                        <a:effectLst/>
                        <a:latin typeface="Century Gothic" panose="020B0502020202020204" pitchFamily="34" charset="0"/>
                        <a:cs typeface="Arial" charset="0"/>
                      </a:endParaRPr>
                    </a:p>
                  </a:txBody>
                  <a:tcPr marL="49798" marR="49798" marT="0" marB="0" horzOverflow="overflow"/>
                </a:tc>
                <a:tc>
                  <a:txBody>
                    <a:bodyPr/>
                    <a:lstStyle/>
                    <a:p>
                      <a:pPr marL="285750" marR="0" lvl="0" indent="-28575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Limited laboratory capacity</a:t>
                      </a:r>
                    </a:p>
                    <a:p>
                      <a:pPr marL="285750" marR="0" lvl="0" indent="-28575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Lack of well-organized TB screening</a:t>
                      </a:r>
                    </a:p>
                    <a:p>
                      <a:pPr marL="285750" marR="0" lvl="0" indent="-28575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endParaRPr kumimoji="0" lang="en-US" altLang="en-US" sz="1500" b="0" i="1" u="none" strike="noStrike" cap="none" normalizeH="0" baseline="0" dirty="0">
                        <a:ln>
                          <a:noFill/>
                        </a:ln>
                        <a:solidFill>
                          <a:srgbClr val="003366"/>
                        </a:solidFill>
                        <a:effectLst/>
                        <a:latin typeface="Century Gothic" panose="020B0502020202020204" pitchFamily="34" charset="0"/>
                        <a:ea typeface="SimSun" pitchFamily="2" charset="-122"/>
                        <a:cs typeface="Calibri" pitchFamily="34" charset="0"/>
                      </a:endParaRPr>
                    </a:p>
                  </a:txBody>
                  <a:tcPr marL="49798" marR="49798" marT="0" marB="0" horzOverflow="overflow"/>
                </a:tc>
                <a:extLst>
                  <a:ext uri="{0D108BD9-81ED-4DB2-BD59-A6C34878D82A}">
                    <a16:rowId xmlns:a16="http://schemas.microsoft.com/office/drawing/2014/main" xmlns="" val="2744062971"/>
                  </a:ext>
                </a:extLst>
              </a:tr>
              <a:tr h="1326713">
                <a:tc>
                  <a:txBody>
                    <a:bodyPr/>
                    <a:lstStyle/>
                    <a:p>
                      <a:pPr marL="0" marR="0" lvl="0" indent="0" algn="l" defTabSz="914400" rtl="0" eaLnBrk="1" fontAlgn="base" latinLnBrk="0" hangingPunct="1">
                        <a:lnSpc>
                          <a:spcPct val="107000"/>
                        </a:lnSpc>
                        <a:spcBef>
                          <a:spcPct val="0"/>
                        </a:spcBef>
                        <a:spcAft>
                          <a:spcPct val="0"/>
                        </a:spcAft>
                        <a:buClrTx/>
                        <a:buSzTx/>
                        <a:buFont typeface="Times New Roman" pitchFamily="18" charset="0"/>
                        <a:buNone/>
                        <a:tabLst/>
                        <a:defRPr/>
                      </a:pPr>
                      <a:r>
                        <a:rPr kumimoji="0" lang="en-US" altLang="en-US" sz="1500" u="none" strike="noStrike" cap="none" normalizeH="0" baseline="0" dirty="0">
                          <a:ln>
                            <a:noFill/>
                          </a:ln>
                          <a:effectLst/>
                          <a:latin typeface="Century Gothic" panose="020B0502020202020204" pitchFamily="34" charset="0"/>
                        </a:rPr>
                        <a:t>Quality treatment</a:t>
                      </a:r>
                      <a:endParaRPr kumimoji="0" lang="en-US" altLang="en-US" sz="1500" b="0" i="1" u="none" strike="noStrike" cap="none" normalizeH="0" baseline="0" dirty="0">
                        <a:ln>
                          <a:noFill/>
                        </a:ln>
                        <a:solidFill>
                          <a:srgbClr val="003366"/>
                        </a:solidFill>
                        <a:effectLst/>
                        <a:latin typeface="Century Gothic" panose="020B0502020202020204" pitchFamily="34" charset="0"/>
                        <a:cs typeface="Arial" charset="0"/>
                      </a:endParaRPr>
                    </a:p>
                  </a:txBody>
                  <a:tcPr marL="49798" marR="49798" marT="0" marB="0" horzOverflow="overflow"/>
                </a:tc>
                <a:tc>
                  <a:txBody>
                    <a:bodyPr/>
                    <a:lstStyle/>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Poor supply of medicines</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Possible lack of interest to be cured, prisoners’ hierarchy</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High prisoners’ turnover</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Poor referral to civilian system, continuum of care</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r>
                        <a:rPr kumimoji="0" lang="en-US" altLang="en-US" sz="1500" u="none" strike="noStrike" cap="none" normalizeH="0" baseline="0" dirty="0">
                          <a:ln>
                            <a:noFill/>
                          </a:ln>
                          <a:effectLst/>
                          <a:latin typeface="Century Gothic" panose="020B0502020202020204" pitchFamily="34" charset="0"/>
                        </a:rPr>
                        <a:t>Higher drug resistance rate</a:t>
                      </a:r>
                    </a:p>
                    <a:p>
                      <a:pPr marL="0" marR="0" lvl="0" indent="0" algn="l" defTabSz="914400" rtl="0" eaLnBrk="1" fontAlgn="base" latinLnBrk="0" hangingPunct="1">
                        <a:lnSpc>
                          <a:spcPct val="107000"/>
                        </a:lnSpc>
                        <a:spcBef>
                          <a:spcPct val="0"/>
                        </a:spcBef>
                        <a:spcAft>
                          <a:spcPct val="0"/>
                        </a:spcAft>
                        <a:buClrTx/>
                        <a:buSzTx/>
                        <a:buFont typeface="Arial" panose="020B0604020202020204" pitchFamily="34" charset="0"/>
                        <a:buNone/>
                        <a:tabLst/>
                        <a:defRPr/>
                      </a:pPr>
                      <a:endParaRPr kumimoji="0" lang="en-US" altLang="en-US" sz="1500" b="0" i="1" u="none" strike="noStrike" cap="none" normalizeH="0" baseline="0" dirty="0">
                        <a:ln>
                          <a:noFill/>
                        </a:ln>
                        <a:solidFill>
                          <a:srgbClr val="003366"/>
                        </a:solidFill>
                        <a:effectLst/>
                        <a:latin typeface="Century Gothic" panose="020B0502020202020204" pitchFamily="34" charset="0"/>
                        <a:ea typeface="SimSun" pitchFamily="2" charset="-122"/>
                        <a:cs typeface="Calibri" pitchFamily="34" charset="0"/>
                      </a:endParaRPr>
                    </a:p>
                  </a:txBody>
                  <a:tcPr marL="49798" marR="49798" marT="0" marB="0" horzOverflow="overflow"/>
                </a:tc>
                <a:extLst>
                  <a:ext uri="{0D108BD9-81ED-4DB2-BD59-A6C34878D82A}">
                    <a16:rowId xmlns:a16="http://schemas.microsoft.com/office/drawing/2014/main" xmlns="" val="533515483"/>
                  </a:ext>
                </a:extLst>
              </a:tr>
              <a:tr h="430724">
                <a:tc>
                  <a:txBody>
                    <a:bodyPr/>
                    <a:lstStyle/>
                    <a:p>
                      <a:pPr marL="0" marR="0" lvl="0" indent="0" algn="l" defTabSz="914400" rtl="0" eaLnBrk="1" fontAlgn="base" latinLnBrk="0" hangingPunct="1">
                        <a:lnSpc>
                          <a:spcPct val="107000"/>
                        </a:lnSpc>
                        <a:spcBef>
                          <a:spcPct val="0"/>
                        </a:spcBef>
                        <a:spcAft>
                          <a:spcPct val="0"/>
                        </a:spcAft>
                        <a:buClrTx/>
                        <a:buSzTx/>
                        <a:buFont typeface="Times New Roman" pitchFamily="18" charset="0"/>
                        <a:buNone/>
                        <a:tabLst/>
                        <a:defRPr/>
                      </a:pPr>
                      <a:r>
                        <a:rPr kumimoji="0" lang="en-US" altLang="en-US" sz="1500" u="none" strike="noStrike" kern="1200" cap="none" normalizeH="0" baseline="0" dirty="0">
                          <a:ln>
                            <a:noFill/>
                          </a:ln>
                          <a:solidFill>
                            <a:schemeClr val="tx1"/>
                          </a:solidFill>
                          <a:effectLst/>
                          <a:latin typeface="Century Gothic" panose="020B0502020202020204" pitchFamily="34" charset="0"/>
                          <a:ea typeface="+mn-ea"/>
                          <a:cs typeface="+mn-cs"/>
                        </a:rPr>
                        <a:t>Comorbidities/coinfections</a:t>
                      </a:r>
                    </a:p>
                  </a:txBody>
                  <a:tcPr marL="49798" marR="49798" marT="0" marB="0" horzOverflow="overflow"/>
                </a:tc>
                <a:tc>
                  <a:txBody>
                    <a:bodyPr/>
                    <a:lstStyle/>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cap="none" normalizeH="0" baseline="0" dirty="0">
                          <a:ln>
                            <a:noFill/>
                          </a:ln>
                          <a:effectLst/>
                          <a:latin typeface="Century Gothic" panose="020B0502020202020204" pitchFamily="34" charset="0"/>
                        </a:rPr>
                        <a:t>High rate of drug use, HIV, viral hepatitis</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endParaRPr kumimoji="0" lang="en-US" altLang="en-US" sz="1500" u="none" strike="noStrike" cap="none" normalizeH="0" baseline="0" dirty="0">
                        <a:ln>
                          <a:noFill/>
                        </a:ln>
                        <a:effectLst/>
                        <a:latin typeface="Century Gothic" panose="020B0502020202020204" pitchFamily="34" charset="0"/>
                      </a:endParaRPr>
                    </a:p>
                  </a:txBody>
                  <a:tcPr marL="49798" marR="49798" marT="0" marB="0" horzOverflow="overflow"/>
                </a:tc>
                <a:extLst>
                  <a:ext uri="{0D108BD9-81ED-4DB2-BD59-A6C34878D82A}">
                    <a16:rowId xmlns:a16="http://schemas.microsoft.com/office/drawing/2014/main" xmlns="" val="3323365484"/>
                  </a:ext>
                </a:extLst>
              </a:tr>
              <a:tr h="654721">
                <a:tc>
                  <a:txBody>
                    <a:bodyPr/>
                    <a:lstStyle/>
                    <a:p>
                      <a:pPr marL="0" marR="0" lvl="0" indent="0" algn="l" defTabSz="914400" rtl="0" eaLnBrk="1" fontAlgn="base" latinLnBrk="0" hangingPunct="1">
                        <a:lnSpc>
                          <a:spcPct val="107000"/>
                        </a:lnSpc>
                        <a:spcBef>
                          <a:spcPct val="0"/>
                        </a:spcBef>
                        <a:spcAft>
                          <a:spcPct val="0"/>
                        </a:spcAft>
                        <a:buClrTx/>
                        <a:buSzTx/>
                        <a:buFont typeface="Times New Roman" pitchFamily="18" charset="0"/>
                        <a:buNone/>
                        <a:tabLst/>
                      </a:pPr>
                      <a:r>
                        <a:rPr kumimoji="0" lang="en-US" altLang="en-US" sz="1500" u="none" strike="noStrike" cap="none" normalizeH="0" baseline="0" dirty="0">
                          <a:ln>
                            <a:noFill/>
                          </a:ln>
                          <a:effectLst/>
                          <a:latin typeface="Century Gothic" panose="020B0502020202020204" pitchFamily="34" charset="0"/>
                        </a:rPr>
                        <a:t>Political commitment</a:t>
                      </a:r>
                      <a:endParaRPr kumimoji="0" lang="en-US" altLang="en-US" sz="1500" b="0" i="1" u="none" strike="noStrike" cap="none" normalizeH="0" baseline="0" dirty="0">
                        <a:ln>
                          <a:noFill/>
                        </a:ln>
                        <a:solidFill>
                          <a:srgbClr val="003366"/>
                        </a:solidFill>
                        <a:effectLst/>
                        <a:latin typeface="Century Gothic" panose="020B0502020202020204" pitchFamily="34" charset="0"/>
                        <a:cs typeface="Arial" charset="0"/>
                      </a:endParaRPr>
                    </a:p>
                  </a:txBody>
                  <a:tcPr marL="49798" marR="49798" marT="0" marB="0" horzOverflow="overflow"/>
                </a:tc>
                <a:tc>
                  <a:txBody>
                    <a:bodyPr/>
                    <a:lstStyle/>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r>
                        <a:rPr kumimoji="0" lang="en-US" altLang="en-US" sz="1500" u="none" strike="noStrike" cap="none" normalizeH="0" baseline="0" dirty="0">
                          <a:ln>
                            <a:noFill/>
                          </a:ln>
                          <a:effectLst/>
                          <a:latin typeface="Century Gothic" panose="020B0502020202020204" pitchFamily="34" charset="0"/>
                        </a:rPr>
                        <a:t>Limited resources</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r>
                        <a:rPr kumimoji="0" lang="en-US" altLang="en-US" sz="1500" u="none" strike="noStrike" cap="none" normalizeH="0" baseline="0" dirty="0">
                          <a:ln>
                            <a:noFill/>
                          </a:ln>
                          <a:effectLst/>
                          <a:latin typeface="Century Gothic" panose="020B0502020202020204" pitchFamily="34" charset="0"/>
                        </a:rPr>
                        <a:t>Close coordination with Ministry of Health/integration</a:t>
                      </a:r>
                    </a:p>
                    <a:p>
                      <a:pPr marL="271463" marR="0" lvl="0" indent="-271463" algn="l"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endParaRPr kumimoji="0" lang="en-US" altLang="en-US" sz="1500" b="0" i="1" u="none" strike="noStrike" cap="none" normalizeH="0" baseline="0" dirty="0">
                        <a:ln>
                          <a:noFill/>
                        </a:ln>
                        <a:solidFill>
                          <a:srgbClr val="003366"/>
                        </a:solidFill>
                        <a:effectLst/>
                        <a:latin typeface="Century Gothic" panose="020B0502020202020204" pitchFamily="34" charset="0"/>
                        <a:ea typeface="SimSun" pitchFamily="2" charset="-122"/>
                        <a:cs typeface="Calibri" pitchFamily="34" charset="0"/>
                      </a:endParaRPr>
                    </a:p>
                  </a:txBody>
                  <a:tcPr marL="49798" marR="49798" marT="0" marB="0" horzOverflow="overflow"/>
                </a:tc>
                <a:extLst>
                  <a:ext uri="{0D108BD9-81ED-4DB2-BD59-A6C34878D82A}">
                    <a16:rowId xmlns:a16="http://schemas.microsoft.com/office/drawing/2014/main" xmlns="" val="2837785033"/>
                  </a:ext>
                </a:extLst>
              </a:tr>
              <a:tr h="447994">
                <a:tc>
                  <a:txBody>
                    <a:bodyPr/>
                    <a:lstStyle/>
                    <a:p>
                      <a:pPr marL="0" marR="0" lvl="0" indent="0" algn="l" defTabSz="914400" rtl="0" eaLnBrk="1" fontAlgn="base" latinLnBrk="0" hangingPunct="1">
                        <a:lnSpc>
                          <a:spcPct val="107000"/>
                        </a:lnSpc>
                        <a:spcBef>
                          <a:spcPct val="0"/>
                        </a:spcBef>
                        <a:spcAft>
                          <a:spcPct val="0"/>
                        </a:spcAft>
                        <a:buClrTx/>
                        <a:buSzTx/>
                        <a:buFont typeface="Times New Roman" pitchFamily="18" charset="0"/>
                        <a:buNone/>
                        <a:tabLst/>
                        <a:defRPr/>
                      </a:pPr>
                      <a:r>
                        <a:rPr kumimoji="0" lang="en-US" altLang="en-US" sz="1500" u="none" strike="noStrike" cap="none" normalizeH="0" baseline="0" dirty="0">
                          <a:ln>
                            <a:noFill/>
                          </a:ln>
                          <a:effectLst/>
                          <a:latin typeface="Century Gothic" panose="020B0502020202020204" pitchFamily="34" charset="0"/>
                        </a:rPr>
                        <a:t>Limited partnership</a:t>
                      </a:r>
                      <a:endParaRPr kumimoji="0" lang="en-US" altLang="en-US" sz="1500" b="0" i="1" u="none" strike="noStrike" cap="none" normalizeH="0" baseline="0" dirty="0">
                        <a:ln>
                          <a:noFill/>
                        </a:ln>
                        <a:solidFill>
                          <a:srgbClr val="003366"/>
                        </a:solidFill>
                        <a:effectLst/>
                        <a:latin typeface="Century Gothic" panose="020B0502020202020204" pitchFamily="34" charset="0"/>
                        <a:cs typeface="Arial" charset="0"/>
                      </a:endParaRPr>
                    </a:p>
                  </a:txBody>
                  <a:tcPr marL="49798" marR="49798" marT="0" marB="0" horzOverflow="overflow"/>
                </a:tc>
                <a:tc>
                  <a:txBody>
                    <a:bodyPr/>
                    <a:lstStyle/>
                    <a:p>
                      <a:pPr marL="285750" marR="0" lvl="0" indent="-285750" algn="l" defTabSz="914400" rtl="0" eaLnBrk="1" fontAlgn="base" latinLnBrk="0" hangingPunct="1">
                        <a:lnSpc>
                          <a:spcPct val="107000"/>
                        </a:lnSpc>
                        <a:spcBef>
                          <a:spcPct val="0"/>
                        </a:spcBef>
                        <a:spcAft>
                          <a:spcPct val="0"/>
                        </a:spcAft>
                        <a:buClrTx/>
                        <a:buSzTx/>
                        <a:buFont typeface="Arial" panose="020B0604020202020204" pitchFamily="34" charset="0"/>
                        <a:buChar char="•"/>
                        <a:tabLst/>
                      </a:pPr>
                      <a:r>
                        <a:rPr kumimoji="0" lang="en-US" altLang="en-US" sz="1500" u="none" strike="noStrike" kern="1200" cap="none" normalizeH="0" baseline="0" dirty="0">
                          <a:ln>
                            <a:noFill/>
                          </a:ln>
                          <a:solidFill>
                            <a:schemeClr val="tx1"/>
                          </a:solidFill>
                          <a:effectLst/>
                          <a:latin typeface="Century Gothic" panose="020B0502020202020204" pitchFamily="34" charset="0"/>
                          <a:ea typeface="+mn-ea"/>
                          <a:cs typeface="+mn-cs"/>
                        </a:rPr>
                        <a:t>Limited</a:t>
                      </a:r>
                      <a:r>
                        <a:rPr kumimoji="0" lang="en-US" altLang="en-US" sz="1500" u="none" strike="noStrike" cap="none" normalizeH="0" baseline="0" dirty="0">
                          <a:ln>
                            <a:noFill/>
                          </a:ln>
                          <a:effectLst/>
                          <a:latin typeface="Century Gothic" panose="020B0502020202020204" pitchFamily="34" charset="0"/>
                        </a:rPr>
                        <a:t> collaboration with NGOs</a:t>
                      </a:r>
                      <a:endParaRPr kumimoji="0" lang="en-US" altLang="en-US" sz="1500" b="0" i="1" u="none" strike="noStrike" cap="none" normalizeH="0" baseline="0" dirty="0">
                        <a:ln>
                          <a:noFill/>
                        </a:ln>
                        <a:solidFill>
                          <a:srgbClr val="003366"/>
                        </a:solidFill>
                        <a:effectLst/>
                        <a:latin typeface="Century Gothic" panose="020B0502020202020204" pitchFamily="34" charset="0"/>
                        <a:ea typeface="SimSun" pitchFamily="2" charset="-122"/>
                        <a:cs typeface="Calibri" pitchFamily="34" charset="0"/>
                      </a:endParaRPr>
                    </a:p>
                  </a:txBody>
                  <a:tcPr marL="49798" marR="49798" marT="0" marB="0" horzOverflow="overflow"/>
                </a:tc>
                <a:extLst>
                  <a:ext uri="{0D108BD9-81ED-4DB2-BD59-A6C34878D82A}">
                    <a16:rowId xmlns:a16="http://schemas.microsoft.com/office/drawing/2014/main" xmlns="" val="3298403843"/>
                  </a:ext>
                </a:extLst>
              </a:tr>
            </a:tbl>
          </a:graphicData>
        </a:graphic>
      </p:graphicFrame>
    </p:spTree>
    <p:extLst>
      <p:ext uri="{BB962C8B-B14F-4D97-AF65-F5344CB8AC3E}">
        <p14:creationId xmlns:p14="http://schemas.microsoft.com/office/powerpoint/2010/main" val="349126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6878B-BFB6-4852-AAE0-DD65F32E7540}"/>
              </a:ext>
            </a:extLst>
          </p:cNvPr>
          <p:cNvSpPr>
            <a:spLocks noGrp="1"/>
          </p:cNvSpPr>
          <p:nvPr>
            <p:ph type="title"/>
          </p:nvPr>
        </p:nvSpPr>
        <p:spPr>
          <a:xfrm>
            <a:off x="6353569" y="339502"/>
            <a:ext cx="2289779" cy="970220"/>
          </a:xfrm>
          <a:solidFill>
            <a:schemeClr val="accent2"/>
          </a:solidFill>
        </p:spPr>
        <p:txBody>
          <a:bodyPr vert="horz" lIns="68580" tIns="34290" rIns="68580" bIns="34290" rtlCol="0" anchor="ctr">
            <a:normAutofit fontScale="90000"/>
          </a:bodyPr>
          <a:lstStyle/>
          <a:p>
            <a:r>
              <a:rPr lang="en-US" sz="2100" b="1" dirty="0">
                <a:latin typeface="Century Gothic" panose="020B0502020202020204" pitchFamily="34" charset="0"/>
              </a:rPr>
              <a:t>IUATLD  TB Control in Prisons Working Group</a:t>
            </a:r>
          </a:p>
        </p:txBody>
      </p:sp>
      <p:pic>
        <p:nvPicPr>
          <p:cNvPr id="9" name="Content Placeholder 8" descr="A screenshot of a computer&#10;&#10;Description generated with very high confidence">
            <a:extLst>
              <a:ext uri="{FF2B5EF4-FFF2-40B4-BE49-F238E27FC236}">
                <a16:creationId xmlns:a16="http://schemas.microsoft.com/office/drawing/2014/main" xmlns="" id="{6D984293-BA29-4CBD-8402-15BDDCF6EC32}"/>
              </a:ext>
            </a:extLst>
          </p:cNvPr>
          <p:cNvPicPr>
            <a:picLocks noGrp="1" noChangeAspect="1"/>
          </p:cNvPicPr>
          <p:nvPr>
            <p:ph sz="half" idx="2"/>
          </p:nvPr>
        </p:nvPicPr>
        <p:blipFill rotWithShape="1">
          <a:blip r:embed="rId2"/>
          <a:srcRect l="24500" t="19407" r="25750" b="12445"/>
          <a:stretch/>
        </p:blipFill>
        <p:spPr>
          <a:xfrm>
            <a:off x="449578" y="69361"/>
            <a:ext cx="5490573" cy="42305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ontent Placeholder 2">
            <a:extLst>
              <a:ext uri="{FF2B5EF4-FFF2-40B4-BE49-F238E27FC236}">
                <a16:creationId xmlns:a16="http://schemas.microsoft.com/office/drawing/2014/main" xmlns="" id="{1D95CE8E-D759-4BEB-927A-5636AC52D283}"/>
              </a:ext>
            </a:extLst>
          </p:cNvPr>
          <p:cNvSpPr>
            <a:spLocks noGrp="1"/>
          </p:cNvSpPr>
          <p:nvPr>
            <p:ph sz="half" idx="1"/>
          </p:nvPr>
        </p:nvSpPr>
        <p:spPr>
          <a:xfrm>
            <a:off x="6353568" y="1413546"/>
            <a:ext cx="2289779" cy="2756236"/>
          </a:xfrm>
          <a:solidFill>
            <a:schemeClr val="accent2"/>
          </a:solidFill>
        </p:spPr>
        <p:txBody>
          <a:bodyPr vert="horz" lIns="68580" tIns="34290" rIns="68580" bIns="34290" rtlCol="0">
            <a:normAutofit fontScale="92500" lnSpcReduction="10000"/>
          </a:bodyPr>
          <a:lstStyle/>
          <a:p>
            <a:r>
              <a:rPr lang="en-US" sz="1400" dirty="0">
                <a:latin typeface="Century Gothic" panose="020B0502020202020204" pitchFamily="34" charset="0"/>
              </a:rPr>
              <a:t>Conducted a global consultation and review of evidence resulted with an official Union statement outlining key recommendations for preventing risk and providing care </a:t>
            </a:r>
          </a:p>
          <a:p>
            <a:r>
              <a:rPr lang="en-US" sz="1400" dirty="0">
                <a:latin typeface="Century Gothic" panose="020B0502020202020204" pitchFamily="34" charset="0"/>
              </a:rPr>
              <a:t>Members of this group contribute to  building evidence for policy change on TB control in prisons</a:t>
            </a:r>
          </a:p>
        </p:txBody>
      </p:sp>
    </p:spTree>
    <p:extLst>
      <p:ext uri="{BB962C8B-B14F-4D97-AF65-F5344CB8AC3E}">
        <p14:creationId xmlns:p14="http://schemas.microsoft.com/office/powerpoint/2010/main" val="303997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DE796-EFD8-4AAD-B254-F1C9B82D5142}"/>
              </a:ext>
            </a:extLst>
          </p:cNvPr>
          <p:cNvSpPr>
            <a:spLocks noGrp="1"/>
          </p:cNvSpPr>
          <p:nvPr>
            <p:ph type="title"/>
          </p:nvPr>
        </p:nvSpPr>
        <p:spPr>
          <a:xfrm>
            <a:off x="323528" y="149197"/>
            <a:ext cx="3840086" cy="977212"/>
          </a:xfrm>
        </p:spPr>
        <p:txBody>
          <a:bodyPr>
            <a:normAutofit/>
          </a:bodyPr>
          <a:lstStyle/>
          <a:p>
            <a:r>
              <a:rPr lang="en-GB" sz="2100" b="1" dirty="0">
                <a:solidFill>
                  <a:schemeClr val="accent1"/>
                </a:solidFill>
                <a:latin typeface="Century Gothic" panose="020B0502020202020204" pitchFamily="34" charset="0"/>
                <a:ea typeface="+mn-ea"/>
                <a:cs typeface="+mn-cs"/>
              </a:rPr>
              <a:t>Key knowledge gaps</a:t>
            </a:r>
            <a:endParaRPr lang="ru-RU" sz="2100" b="1" dirty="0">
              <a:solidFill>
                <a:schemeClr val="accent1"/>
              </a:solidFill>
              <a:latin typeface="Century Gothic" panose="020B0502020202020204" pitchFamily="34" charset="0"/>
              <a:ea typeface="+mn-ea"/>
              <a:cs typeface="+mn-cs"/>
            </a:endParaRPr>
          </a:p>
        </p:txBody>
      </p:sp>
      <p:sp>
        <p:nvSpPr>
          <p:cNvPr id="3" name="Content Placeholder 2">
            <a:extLst>
              <a:ext uri="{FF2B5EF4-FFF2-40B4-BE49-F238E27FC236}">
                <a16:creationId xmlns:a16="http://schemas.microsoft.com/office/drawing/2014/main" xmlns="" id="{CE00513F-2E0A-4844-A98A-CD8E3010D9C3}"/>
              </a:ext>
            </a:extLst>
          </p:cNvPr>
          <p:cNvSpPr>
            <a:spLocks noGrp="1"/>
          </p:cNvSpPr>
          <p:nvPr>
            <p:ph idx="1"/>
          </p:nvPr>
        </p:nvSpPr>
        <p:spPr>
          <a:xfrm>
            <a:off x="504180" y="1275606"/>
            <a:ext cx="5579988" cy="3100727"/>
          </a:xfrm>
        </p:spPr>
        <p:txBody>
          <a:bodyPr>
            <a:normAutofit/>
          </a:bodyPr>
          <a:lstStyle/>
          <a:p>
            <a:pPr>
              <a:spcAft>
                <a:spcPts val="1069"/>
              </a:spcAft>
              <a:buSzPct val="45000"/>
            </a:pPr>
            <a:r>
              <a:rPr lang="en-US" sz="1300" dirty="0">
                <a:latin typeface="Century Gothic" panose="020B0502020202020204" pitchFamily="34" charset="0"/>
                <a:cs typeface="Calibri" panose="020F0502020204030204" pitchFamily="34" charset="0"/>
              </a:rPr>
              <a:t>When people get TB</a:t>
            </a:r>
          </a:p>
          <a:p>
            <a:pPr>
              <a:spcAft>
                <a:spcPts val="1069"/>
              </a:spcAft>
              <a:buSzPct val="45000"/>
            </a:pPr>
            <a:r>
              <a:rPr lang="en-US" sz="1300" dirty="0">
                <a:latin typeface="Century Gothic" panose="020B0502020202020204" pitchFamily="34" charset="0"/>
                <a:cs typeface="Calibri" panose="020F0502020204030204" pitchFamily="34" charset="0"/>
              </a:rPr>
              <a:t>The best mechanism for continuum of care</a:t>
            </a:r>
          </a:p>
          <a:p>
            <a:pPr>
              <a:spcAft>
                <a:spcPts val="1069"/>
              </a:spcAft>
              <a:buSzPct val="45000"/>
            </a:pPr>
            <a:r>
              <a:rPr lang="en-US" sz="1300" dirty="0">
                <a:latin typeface="Century Gothic" panose="020B0502020202020204" pitchFamily="34" charset="0"/>
                <a:cs typeface="Calibri" panose="020F0502020204030204" pitchFamily="34" charset="0"/>
              </a:rPr>
              <a:t>Which screening method to use</a:t>
            </a:r>
          </a:p>
          <a:p>
            <a:pPr>
              <a:spcAft>
                <a:spcPts val="1069"/>
              </a:spcAft>
              <a:buSzPct val="45000"/>
            </a:pPr>
            <a:r>
              <a:rPr lang="en-US" sz="1300" dirty="0">
                <a:latin typeface="Century Gothic" panose="020B0502020202020204" pitchFamily="34" charset="0"/>
                <a:cs typeface="Calibri" panose="020F0502020204030204" pitchFamily="34" charset="0"/>
              </a:rPr>
              <a:t>How to improve adherence</a:t>
            </a:r>
          </a:p>
          <a:p>
            <a:pPr>
              <a:spcAft>
                <a:spcPts val="1069"/>
              </a:spcAft>
              <a:buSzPct val="45000"/>
            </a:pPr>
            <a:r>
              <a:rPr lang="en-US" sz="1300" dirty="0">
                <a:latin typeface="Century Gothic" panose="020B0502020202020204" pitchFamily="34" charset="0"/>
                <a:cs typeface="Calibri" panose="020F0502020204030204" pitchFamily="34" charset="0"/>
              </a:rPr>
              <a:t>Which other comorbidities one needs to consider</a:t>
            </a:r>
          </a:p>
          <a:p>
            <a:pPr>
              <a:spcAft>
                <a:spcPts val="1069"/>
              </a:spcAft>
              <a:buSzPct val="45000"/>
            </a:pPr>
            <a:r>
              <a:rPr lang="en-US" sz="1300" dirty="0">
                <a:latin typeface="Century Gothic" panose="020B0502020202020204" pitchFamily="34" charset="0"/>
                <a:cs typeface="Calibri" panose="020F0502020204030204" pitchFamily="34" charset="0"/>
              </a:rPr>
              <a:t>What are the factor influencing better outcome and impact</a:t>
            </a:r>
          </a:p>
          <a:p>
            <a:pPr>
              <a:spcAft>
                <a:spcPts val="1069"/>
              </a:spcAft>
              <a:buSzPct val="45000"/>
            </a:pPr>
            <a:r>
              <a:rPr lang="en-US" sz="1300" dirty="0">
                <a:latin typeface="Century Gothic" panose="020B0502020202020204" pitchFamily="34" charset="0"/>
                <a:cs typeface="Calibri" panose="020F0502020204030204" pitchFamily="34" charset="0"/>
              </a:rPr>
              <a:t>How to ensure full commitment for TB and TB/HIV in prison</a:t>
            </a:r>
          </a:p>
          <a:p>
            <a:endParaRPr lang="ru-RU" sz="1400" dirty="0">
              <a:latin typeface="Century Gothic" panose="020B0502020202020204" pitchFamily="34" charset="0"/>
            </a:endParaRPr>
          </a:p>
        </p:txBody>
      </p:sp>
      <p:pic>
        <p:nvPicPr>
          <p:cNvPr id="4" name="Picture 3">
            <a:extLst>
              <a:ext uri="{FF2B5EF4-FFF2-40B4-BE49-F238E27FC236}">
                <a16:creationId xmlns:a16="http://schemas.microsoft.com/office/drawing/2014/main" xmlns="" id="{16A414CF-5C61-4E23-8997-06ABC225DC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49" r="19003" b="-1"/>
          <a:stretch/>
        </p:blipFill>
        <p:spPr>
          <a:xfrm>
            <a:off x="5932313" y="0"/>
            <a:ext cx="3211687" cy="263342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7146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18CCAD3-98A7-4BAF-91A9-D355A20679F0}"/>
              </a:ext>
            </a:extLst>
          </p:cNvPr>
          <p:cNvSpPr>
            <a:spLocks noGrp="1"/>
          </p:cNvSpPr>
          <p:nvPr>
            <p:ph type="title"/>
          </p:nvPr>
        </p:nvSpPr>
        <p:spPr>
          <a:xfrm>
            <a:off x="89452" y="5486"/>
            <a:ext cx="8893037" cy="994172"/>
          </a:xfrm>
        </p:spPr>
        <p:txBody>
          <a:bodyPr>
            <a:normAutofit/>
          </a:bodyPr>
          <a:lstStyle/>
          <a:p>
            <a:r>
              <a:rPr lang="en-GB" sz="2700" b="1" dirty="0">
                <a:solidFill>
                  <a:schemeClr val="accent1"/>
                </a:solidFill>
                <a:latin typeface="Century Gothic" panose="020B0502020202020204" pitchFamily="34" charset="0"/>
                <a:ea typeface="+mn-ea"/>
                <a:cs typeface="+mn-cs"/>
              </a:rPr>
              <a:t>Compendium of Good Practices on TB in prisons</a:t>
            </a:r>
            <a:endParaRPr lang="ru-RU" sz="2700" b="1" dirty="0">
              <a:solidFill>
                <a:schemeClr val="accent1"/>
              </a:solidFill>
              <a:latin typeface="Century Gothic" panose="020B0502020202020204" pitchFamily="34" charset="0"/>
              <a:ea typeface="+mn-ea"/>
              <a:cs typeface="+mn-cs"/>
            </a:endParaRPr>
          </a:p>
        </p:txBody>
      </p:sp>
      <p:sp>
        <p:nvSpPr>
          <p:cNvPr id="6" name="Content Placeholder 5">
            <a:extLst>
              <a:ext uri="{FF2B5EF4-FFF2-40B4-BE49-F238E27FC236}">
                <a16:creationId xmlns:a16="http://schemas.microsoft.com/office/drawing/2014/main" xmlns="" id="{BB6C0053-3961-4372-A545-F5328804D9A3}"/>
              </a:ext>
            </a:extLst>
          </p:cNvPr>
          <p:cNvSpPr>
            <a:spLocks noGrp="1"/>
          </p:cNvSpPr>
          <p:nvPr>
            <p:ph sz="half" idx="1"/>
          </p:nvPr>
        </p:nvSpPr>
        <p:spPr>
          <a:xfrm>
            <a:off x="208722" y="1160500"/>
            <a:ext cx="5628032" cy="3472223"/>
          </a:xfrm>
        </p:spPr>
        <p:txBody>
          <a:bodyPr>
            <a:normAutofit/>
          </a:bodyPr>
          <a:lstStyle/>
          <a:p>
            <a:r>
              <a:rPr lang="en-US" sz="1500" dirty="0">
                <a:latin typeface="Century Gothic" panose="020B0502020202020204" pitchFamily="34" charset="0"/>
                <a:cs typeface="Calibri" panose="020F0502020204030204" pitchFamily="34" charset="0"/>
              </a:rPr>
              <a:t>Compendium of Good practices released in 2018 is designed to share and disseminate the knowledge gained in the management of TB in penitentiary systems globally and to promote more effective implementation of the End TB Strategy around the globe</a:t>
            </a:r>
          </a:p>
          <a:p>
            <a:endParaRPr lang="en-US" sz="1500" dirty="0">
              <a:latin typeface="Century Gothic" panose="020B0502020202020204" pitchFamily="34" charset="0"/>
              <a:cs typeface="Calibri" panose="020F0502020204030204" pitchFamily="34" charset="0"/>
            </a:endParaRPr>
          </a:p>
          <a:p>
            <a:r>
              <a:rPr lang="en-US" sz="1500" dirty="0">
                <a:latin typeface="Century Gothic" panose="020B0502020202020204" pitchFamily="34" charset="0"/>
                <a:cs typeface="Calibri" panose="020F0502020204030204" pitchFamily="34" charset="0"/>
              </a:rPr>
              <a:t>Scaling up good practices is crucial in achieving the ultimate goal of ending the TB epidemic.</a:t>
            </a:r>
          </a:p>
          <a:p>
            <a:endParaRPr lang="en-US" sz="1500" dirty="0">
              <a:latin typeface="Century Gothic" panose="020B0502020202020204" pitchFamily="34" charset="0"/>
              <a:cs typeface="Calibri" panose="020F0502020204030204" pitchFamily="34" charset="0"/>
            </a:endParaRPr>
          </a:p>
          <a:p>
            <a:pPr marL="0" indent="0">
              <a:buNone/>
            </a:pPr>
            <a:r>
              <a:rPr lang="ru-RU" sz="1500" i="1" dirty="0">
                <a:solidFill>
                  <a:schemeClr val="accent1"/>
                </a:solidFill>
                <a:latin typeface="Century Gothic" panose="020B0502020202020204" pitchFamily="34" charset="0"/>
                <a:hlinkClick r:id="rId2"/>
              </a:rPr>
              <a:t>http://www.euro.who.int/__data/assets/pdf_file/0003/360543/TB-prisons-9789289052917-eng.PDF?ua=1</a:t>
            </a:r>
            <a:r>
              <a:rPr lang="en-GB" sz="1500" i="1" dirty="0">
                <a:solidFill>
                  <a:schemeClr val="accent1"/>
                </a:solidFill>
                <a:latin typeface="Century Gothic" panose="020B0502020202020204" pitchFamily="34" charset="0"/>
              </a:rPr>
              <a:t> </a:t>
            </a:r>
            <a:endParaRPr lang="ru-RU" sz="1500" i="1" dirty="0">
              <a:solidFill>
                <a:schemeClr val="accent1"/>
              </a:solidFill>
              <a:latin typeface="Century Gothic" panose="020B0502020202020204" pitchFamily="34" charset="0"/>
            </a:endParaRPr>
          </a:p>
          <a:p>
            <a:endParaRPr lang="en-US" sz="1500" dirty="0">
              <a:latin typeface="Century Gothic" panose="020B0502020202020204" pitchFamily="34" charset="0"/>
              <a:cs typeface="Calibri" panose="020F0502020204030204" pitchFamily="34" charset="0"/>
            </a:endParaRPr>
          </a:p>
          <a:p>
            <a:endParaRPr lang="en-GB" sz="1500" dirty="0">
              <a:latin typeface="Century Gothic" panose="020B0502020202020204" pitchFamily="34" charset="0"/>
              <a:cs typeface="Calibri" panose="020F0502020204030204" pitchFamily="34" charset="0"/>
            </a:endParaRPr>
          </a:p>
          <a:p>
            <a:endParaRPr lang="ru-RU" sz="1500" dirty="0">
              <a:latin typeface="Century Gothic" panose="020B0502020202020204" pitchFamily="34" charset="0"/>
            </a:endParaRPr>
          </a:p>
        </p:txBody>
      </p:sp>
      <p:pic>
        <p:nvPicPr>
          <p:cNvPr id="8" name="Content Placeholder 3" descr="A screenshot of a computer screen&#10;&#10;Description generated with very high confidence">
            <a:extLst>
              <a:ext uri="{FF2B5EF4-FFF2-40B4-BE49-F238E27FC236}">
                <a16:creationId xmlns:a16="http://schemas.microsoft.com/office/drawing/2014/main" xmlns="" id="{E495FBD2-2309-4B2C-BF90-828F0CFB2682}"/>
              </a:ext>
            </a:extLst>
          </p:cNvPr>
          <p:cNvPicPr>
            <a:picLocks noGrp="1" noChangeAspect="1"/>
          </p:cNvPicPr>
          <p:nvPr>
            <p:ph sz="half" idx="2"/>
          </p:nvPr>
        </p:nvPicPr>
        <p:blipFill rotWithShape="1">
          <a:blip r:embed="rId3"/>
          <a:srcRect l="33720" t="18674" r="35206" b="5590"/>
          <a:stretch/>
        </p:blipFill>
        <p:spPr>
          <a:xfrm>
            <a:off x="6269103" y="1160500"/>
            <a:ext cx="2380435" cy="3263504"/>
          </a:xfrm>
          <a:prstGeom prst="rect">
            <a:avLst/>
          </a:prstGeom>
        </p:spPr>
      </p:pic>
    </p:spTree>
    <p:extLst>
      <p:ext uri="{BB962C8B-B14F-4D97-AF65-F5344CB8AC3E}">
        <p14:creationId xmlns:p14="http://schemas.microsoft.com/office/powerpoint/2010/main" val="169427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xmlns="" id="{E4C6AF8B-B309-4246-8D63-B19780E3B308}"/>
              </a:ext>
            </a:extLst>
          </p:cNvPr>
          <p:cNvSpPr>
            <a:spLocks noGrp="1" noChangeArrowheads="1"/>
          </p:cNvSpPr>
          <p:nvPr>
            <p:ph type="title"/>
          </p:nvPr>
        </p:nvSpPr>
        <p:spPr>
          <a:xfrm>
            <a:off x="0" y="13750"/>
            <a:ext cx="9036496" cy="994172"/>
          </a:xfrm>
        </p:spPr>
        <p:txBody>
          <a:bodyPr>
            <a:normAutofit/>
          </a:bodyPr>
          <a:lstStyle/>
          <a:p>
            <a:pPr>
              <a:lnSpc>
                <a:spcPct val="90000"/>
              </a:lnSpc>
              <a:tabLst>
                <a:tab pos="542925" algn="l"/>
                <a:tab pos="1085850" algn="l"/>
                <a:tab pos="1628775" algn="l"/>
                <a:tab pos="2171700" algn="l"/>
                <a:tab pos="2714625" algn="l"/>
                <a:tab pos="3257550" algn="l"/>
                <a:tab pos="3800475" algn="l"/>
                <a:tab pos="4343400" algn="l"/>
                <a:tab pos="4886325" algn="l"/>
                <a:tab pos="5429250" algn="l"/>
                <a:tab pos="5972175" algn="l"/>
                <a:tab pos="6515100" algn="l"/>
                <a:tab pos="7058025" algn="l"/>
                <a:tab pos="7600950" algn="l"/>
              </a:tabLst>
            </a:pPr>
            <a:r>
              <a:rPr lang="en-US" altLang="en-US" sz="2400" b="1" dirty="0">
                <a:solidFill>
                  <a:schemeClr val="accent1"/>
                </a:solidFill>
                <a:latin typeface="Century Gothic" panose="020B0502020202020204" pitchFamily="34" charset="0"/>
                <a:ea typeface="+mn-ea"/>
                <a:cs typeface="+mn-cs"/>
              </a:rPr>
              <a:t>WHO Collaboration on prevention and control of TB in prisons, Baku, Azerbaijan</a:t>
            </a:r>
          </a:p>
        </p:txBody>
      </p:sp>
      <p:sp>
        <p:nvSpPr>
          <p:cNvPr id="12" name="Content Placeholder 11">
            <a:extLst>
              <a:ext uri="{FF2B5EF4-FFF2-40B4-BE49-F238E27FC236}">
                <a16:creationId xmlns:a16="http://schemas.microsoft.com/office/drawing/2014/main" xmlns="" id="{125A72DA-3062-4D75-89E9-1AD5CA030426}"/>
              </a:ext>
            </a:extLst>
          </p:cNvPr>
          <p:cNvSpPr>
            <a:spLocks noGrp="1"/>
          </p:cNvSpPr>
          <p:nvPr>
            <p:ph sz="half" idx="1"/>
          </p:nvPr>
        </p:nvSpPr>
        <p:spPr>
          <a:xfrm>
            <a:off x="523317" y="1007923"/>
            <a:ext cx="8097366" cy="3220012"/>
          </a:xfrm>
        </p:spPr>
        <p:txBody>
          <a:bodyPr>
            <a:normAutofit/>
          </a:bodyPr>
          <a:lstStyle/>
          <a:p>
            <a:pPr>
              <a:spcAft>
                <a:spcPts val="1069"/>
              </a:spcAft>
              <a:buSzPct val="45000"/>
            </a:pPr>
            <a:r>
              <a:rPr lang="en-US" altLang="en-US" sz="1600" dirty="0">
                <a:solidFill>
                  <a:srgbClr val="003366"/>
                </a:solidFill>
                <a:latin typeface="Century Gothic" panose="020B0502020202020204" pitchFamily="34" charset="0"/>
                <a:cs typeface="Calibri" panose="020F0502020204030204" pitchFamily="34" charset="0"/>
              </a:rPr>
              <a:t>Since 1995 implementation of WHO recommendations</a:t>
            </a:r>
          </a:p>
          <a:p>
            <a:pPr marL="342900" lvl="2">
              <a:spcBef>
                <a:spcPts val="750"/>
              </a:spcBef>
              <a:spcAft>
                <a:spcPts val="1069"/>
              </a:spcAft>
              <a:buSzPct val="75000"/>
            </a:pPr>
            <a:r>
              <a:rPr lang="en-US" altLang="en-US" sz="1600" dirty="0">
                <a:solidFill>
                  <a:srgbClr val="003366"/>
                </a:solidFill>
                <a:latin typeface="Century Gothic" panose="020B0502020202020204" pitchFamily="34" charset="0"/>
                <a:cs typeface="Calibri" panose="020F0502020204030204" pitchFamily="34" charset="0"/>
              </a:rPr>
              <a:t>Systematic TB case finding</a:t>
            </a:r>
          </a:p>
          <a:p>
            <a:pPr marL="342900" lvl="2">
              <a:spcBef>
                <a:spcPts val="750"/>
              </a:spcBef>
              <a:spcAft>
                <a:spcPts val="1069"/>
              </a:spcAft>
              <a:buSzPct val="75000"/>
            </a:pPr>
            <a:r>
              <a:rPr lang="en-US" altLang="en-US" sz="1600" dirty="0">
                <a:solidFill>
                  <a:srgbClr val="003366"/>
                </a:solidFill>
                <a:latin typeface="Century Gothic" panose="020B0502020202020204" pitchFamily="34" charset="0"/>
                <a:cs typeface="Calibri" panose="020F0502020204030204" pitchFamily="34" charset="0"/>
              </a:rPr>
              <a:t>Rapid diagnostics </a:t>
            </a:r>
          </a:p>
          <a:p>
            <a:pPr marL="342900" lvl="2">
              <a:spcBef>
                <a:spcPts val="750"/>
              </a:spcBef>
              <a:spcAft>
                <a:spcPts val="1069"/>
              </a:spcAft>
              <a:buSzPct val="75000"/>
            </a:pPr>
            <a:r>
              <a:rPr lang="en-US" altLang="en-US" sz="1600" dirty="0">
                <a:solidFill>
                  <a:srgbClr val="003366"/>
                </a:solidFill>
                <a:latin typeface="Century Gothic" panose="020B0502020202020204" pitchFamily="34" charset="0"/>
                <a:cs typeface="Calibri" panose="020F0502020204030204" pitchFamily="34" charset="0"/>
              </a:rPr>
              <a:t>Effective treatment including with new and repurposed anti-TB medicines</a:t>
            </a:r>
          </a:p>
          <a:p>
            <a:pPr>
              <a:spcAft>
                <a:spcPts val="1069"/>
              </a:spcAft>
              <a:buSzPct val="45000"/>
            </a:pPr>
            <a:r>
              <a:rPr lang="en-US" altLang="en-US" sz="1600" dirty="0">
                <a:solidFill>
                  <a:srgbClr val="003366"/>
                </a:solidFill>
                <a:latin typeface="Century Gothic" panose="020B0502020202020204" pitchFamily="34" charset="0"/>
                <a:cs typeface="Calibri" panose="020F0502020204030204" pitchFamily="34" charset="0"/>
              </a:rPr>
              <a:t>WHO CC on prevention and control of TB in prisons since 2014</a:t>
            </a:r>
          </a:p>
          <a:p>
            <a:pPr>
              <a:spcAft>
                <a:spcPts val="1069"/>
              </a:spcAft>
              <a:buSzPct val="45000"/>
            </a:pPr>
            <a:r>
              <a:rPr lang="en-US" altLang="en-US" sz="1600" dirty="0">
                <a:solidFill>
                  <a:srgbClr val="003366"/>
                </a:solidFill>
                <a:latin typeface="Century Gothic" panose="020B0502020202020204" pitchFamily="34" charset="0"/>
                <a:cs typeface="Calibri" panose="020F0502020204030204" pitchFamily="34" charset="0"/>
              </a:rPr>
              <a:t>International training, study-tours and workshops for more than 200 participants all over the world </a:t>
            </a:r>
          </a:p>
        </p:txBody>
      </p:sp>
      <p:sp>
        <p:nvSpPr>
          <p:cNvPr id="2" name="Rectangle 1">
            <a:extLst>
              <a:ext uri="{FF2B5EF4-FFF2-40B4-BE49-F238E27FC236}">
                <a16:creationId xmlns:a16="http://schemas.microsoft.com/office/drawing/2014/main" xmlns="" id="{953378F0-482F-49A9-B1DD-D0F263FF88BB}"/>
              </a:ext>
            </a:extLst>
          </p:cNvPr>
          <p:cNvSpPr/>
          <p:nvPr/>
        </p:nvSpPr>
        <p:spPr>
          <a:xfrm>
            <a:off x="309940" y="3939902"/>
            <a:ext cx="8726556" cy="192360"/>
          </a:xfrm>
          <a:prstGeom prst="rect">
            <a:avLst/>
          </a:prstGeom>
        </p:spPr>
        <p:txBody>
          <a:bodyPr wrap="square" lIns="68580" tIns="34290" rIns="68580" bIns="34290">
            <a:spAutoFit/>
          </a:bodyPr>
          <a:lstStyle/>
          <a:p>
            <a:r>
              <a:rPr lang="ru-RU" sz="800" i="1" dirty="0">
                <a:latin typeface="Century Gothic" panose="020B0502020202020204" pitchFamily="34" charset="0"/>
                <a:hlinkClick r:id="rId3"/>
              </a:rPr>
              <a:t>http://www.euro.who.int/en/health-topics/communicable-diseases/tuberculosis/partners-and-networks/who-collaborating-centre-in-azerbaijan-on-tuberculosis-in-prisons</a:t>
            </a:r>
            <a:r>
              <a:rPr lang="en-GB" sz="800" i="1" dirty="0">
                <a:latin typeface="Century Gothic" panose="020B0502020202020204" pitchFamily="34" charset="0"/>
              </a:rPr>
              <a:t> </a:t>
            </a:r>
            <a:endParaRPr lang="ru-RU" sz="800" i="1" dirty="0">
              <a:latin typeface="Century Gothic" panose="020B0502020202020204" pitchFamily="34" charset="0"/>
            </a:endParaRPr>
          </a:p>
        </p:txBody>
      </p:sp>
    </p:spTree>
    <p:extLst>
      <p:ext uri="{BB962C8B-B14F-4D97-AF65-F5344CB8AC3E}">
        <p14:creationId xmlns:p14="http://schemas.microsoft.com/office/powerpoint/2010/main" val="146143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687</Words>
  <Application>Microsoft Office PowerPoint</Application>
  <PresentationFormat>On-screen Show (16:9)</PresentationFormat>
  <Paragraphs>116</Paragraphs>
  <Slides>13</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 Unicode MS</vt:lpstr>
      <vt:lpstr>Microsoft YaHei</vt:lpstr>
      <vt:lpstr>SimSun</vt:lpstr>
      <vt:lpstr>Adobe Gothic Std B</vt:lpstr>
      <vt:lpstr>Arial</vt:lpstr>
      <vt:lpstr>Calibri</vt:lpstr>
      <vt:lpstr>Century Gothic</vt:lpstr>
      <vt:lpstr>Times New Roman</vt:lpstr>
      <vt:lpstr>Office Theme</vt:lpstr>
      <vt:lpstr>Диаграмма</vt:lpstr>
      <vt:lpstr>Knowledge gaps in formulating TB Control Policies for Prisons</vt:lpstr>
      <vt:lpstr>PowerPoint Presentation</vt:lpstr>
      <vt:lpstr>PowerPoint Presentation</vt:lpstr>
      <vt:lpstr>TB treatment outcomes   in prisons</vt:lpstr>
      <vt:lpstr>Challenges in prisons </vt:lpstr>
      <vt:lpstr>IUATLD  TB Control in Prisons Working Group</vt:lpstr>
      <vt:lpstr>Key knowledge gaps</vt:lpstr>
      <vt:lpstr>Compendium of Good Practices on TB in prisons</vt:lpstr>
      <vt:lpstr>WHO Collaboration on prevention and control of TB in prisons, Baku, Azerbaijan</vt:lpstr>
      <vt:lpstr>PowerPoint Presentation</vt:lpstr>
      <vt:lpstr>PowerPoint Presentation</vt:lpstr>
      <vt:lpstr>PowerPoint Presentation</vt:lpstr>
      <vt:lpstr>Acknowledgements</vt:lpstr>
    </vt:vector>
  </TitlesOfParts>
  <Company>WHO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David Alexander</dc:creator>
  <cp:lastModifiedBy>Saal</cp:lastModifiedBy>
  <cp:revision>27</cp:revision>
  <dcterms:created xsi:type="dcterms:W3CDTF">2016-07-06T13:14:59Z</dcterms:created>
  <dcterms:modified xsi:type="dcterms:W3CDTF">2018-07-24T08:25:13Z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-1618789664</vt:i4>
  </property>
  <property fmtid="{D5CDD505-2E9C-101B-9397-08002B2CF9AE}" pid="3" name="_NewReviewCycle">
    <vt:lpwstr/>
  </property>
  <property fmtid="{D5CDD505-2E9C-101B-9397-08002B2CF9AE}" pid="4" name="_EmailSubject">
    <vt:lpwstr>AIDS 2018 speaker invitation: Tuberculosis in prisons</vt:lpwstr>
  </property>
  <property fmtid="{D5CDD505-2E9C-101B-9397-08002B2CF9AE}" pid="5" name="_AuthorEmail">
    <vt:lpwstr>gozalovo@who.int</vt:lpwstr>
  </property>
  <property fmtid="{D5CDD505-2E9C-101B-9397-08002B2CF9AE}" pid="6" name="_AuthorEmailDisplayName">
    <vt:lpwstr>GOZALOV, Ogtay</vt:lpwstr>
  </property>
</Properties>
</file>